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5" r:id="rId2"/>
    <p:sldId id="305" r:id="rId3"/>
    <p:sldId id="271" r:id="rId4"/>
    <p:sldId id="274" r:id="rId5"/>
    <p:sldId id="264" r:id="rId6"/>
    <p:sldId id="265" r:id="rId7"/>
    <p:sldId id="277" r:id="rId8"/>
    <p:sldId id="276" r:id="rId9"/>
    <p:sldId id="278" r:id="rId10"/>
    <p:sldId id="279" r:id="rId11"/>
    <p:sldId id="280" r:id="rId12"/>
    <p:sldId id="299" r:id="rId13"/>
    <p:sldId id="281" r:id="rId14"/>
    <p:sldId id="295" r:id="rId15"/>
    <p:sldId id="283" r:id="rId16"/>
    <p:sldId id="306" r:id="rId17"/>
    <p:sldId id="307" r:id="rId18"/>
    <p:sldId id="308" r:id="rId19"/>
    <p:sldId id="309" r:id="rId20"/>
    <p:sldId id="310" r:id="rId21"/>
    <p:sldId id="284" r:id="rId22"/>
    <p:sldId id="285" r:id="rId23"/>
    <p:sldId id="286" r:id="rId24"/>
    <p:sldId id="287" r:id="rId25"/>
    <p:sldId id="288" r:id="rId26"/>
    <p:sldId id="289" r:id="rId27"/>
    <p:sldId id="290" r:id="rId28"/>
    <p:sldId id="291" r:id="rId29"/>
    <p:sldId id="292" r:id="rId30"/>
    <p:sldId id="293" r:id="rId31"/>
    <p:sldId id="294" r:id="rId32"/>
    <p:sldId id="296" r:id="rId33"/>
    <p:sldId id="297" r:id="rId34"/>
    <p:sldId id="298"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8" d="100"/>
          <a:sy n="98" d="100"/>
        </p:scale>
        <p:origin x="1368" y="2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64554-F2EE-474D-AD39-FED804DF66D7}" type="datetimeFigureOut">
              <a:rPr lang="en-US" smtClean="0"/>
              <a:pPr/>
              <a:t>10/20/2017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5B863-AF55-4C0E-AC48-53FC2A82B7B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D94C43B-68D1-4A4A-AF5A-D3019101D478}" type="slidenum">
              <a:rPr lang="zh-CN" altLang="en-GB" smtClean="0"/>
              <a:pPr/>
              <a:t>4</a:t>
            </a:fld>
            <a:endParaRPr lang="en-GB" altLang="zh-CN"/>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ltLang="zh-CN"/>
          </a:p>
        </p:txBody>
      </p:sp>
    </p:spTree>
    <p:extLst>
      <p:ext uri="{BB962C8B-B14F-4D97-AF65-F5344CB8AC3E}">
        <p14:creationId xmlns:p14="http://schemas.microsoft.com/office/powerpoint/2010/main" val="275208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Naravno</a:t>
            </a:r>
            <a:r>
              <a:rPr lang="en-US" dirty="0"/>
              <a:t>, </a:t>
            </a:r>
            <a:r>
              <a:rPr lang="en-US" dirty="0" err="1"/>
              <a:t>ukoliko</a:t>
            </a:r>
            <a:r>
              <a:rPr lang="en-US" baseline="0" dirty="0"/>
              <a:t> je </a:t>
            </a:r>
            <a:r>
              <a:rPr lang="en-US" baseline="0" dirty="0" err="1"/>
              <a:t>citirano</a:t>
            </a:r>
            <a:r>
              <a:rPr lang="en-US" baseline="0" dirty="0"/>
              <a:t> </a:t>
            </a:r>
            <a:r>
              <a:rPr lang="en-US" baseline="0" dirty="0" err="1"/>
              <a:t>kako</a:t>
            </a:r>
            <a:r>
              <a:rPr lang="en-US" baseline="0" dirty="0"/>
              <a:t> </a:t>
            </a:r>
            <a:r>
              <a:rPr lang="en-US" baseline="0" dirty="0" err="1"/>
              <a:t>treba</a:t>
            </a:r>
            <a:r>
              <a:rPr lang="en-US" baseline="0" dirty="0"/>
              <a:t> I </a:t>
            </a:r>
            <a:r>
              <a:rPr lang="en-US" baseline="0" dirty="0" err="1"/>
              <a:t>ukoliko</a:t>
            </a:r>
            <a:r>
              <a:rPr lang="en-US" baseline="0" dirty="0"/>
              <a:t> je </a:t>
            </a:r>
            <a:r>
              <a:rPr lang="en-US" baseline="0" dirty="0" err="1"/>
              <a:t>rad</a:t>
            </a:r>
            <a:r>
              <a:rPr lang="en-US" baseline="0" dirty="0"/>
              <a:t> </a:t>
            </a:r>
            <a:r>
              <a:rPr lang="en-US" baseline="0" dirty="0" err="1"/>
              <a:t>originalan</a:t>
            </a:r>
            <a:r>
              <a:rPr lang="en-US" baseline="0" dirty="0"/>
              <a:t> I </a:t>
            </a:r>
            <a:r>
              <a:rPr lang="en-US" baseline="0" dirty="0" err="1"/>
              <a:t>znacajan</a:t>
            </a:r>
            <a:r>
              <a:rPr lang="en-US" baseline="0" dirty="0"/>
              <a:t> </a:t>
            </a:r>
            <a:r>
              <a:rPr lang="en-US" baseline="0" dirty="0" err="1"/>
              <a:t>za</a:t>
            </a:r>
            <a:r>
              <a:rPr lang="en-US" baseline="0" dirty="0"/>
              <a:t> </a:t>
            </a:r>
            <a:r>
              <a:rPr lang="en-US" baseline="0" dirty="0" err="1"/>
              <a:t>nauku</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a:t>Kada izberete</a:t>
            </a:r>
            <a:r>
              <a:rPr lang="sr-Latn-CS" baseline="0" dirty="0"/>
              <a:t> casopis, vazno je procitati Uputstvo (skratiti muke i sebi i uredniku i recenzentima)</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Web of Science (WOS), products from “Thomson Reuters Institute of Scientific Information” (ISI), arises from</a:t>
            </a:r>
          </a:p>
          <a:p>
            <a:r>
              <a:rPr lang="en-US" sz="1200" kern="1200" baseline="0" dirty="0">
                <a:solidFill>
                  <a:schemeClr val="tx1"/>
                </a:solidFill>
                <a:latin typeface="+mn-lt"/>
                <a:ea typeface="+mn-ea"/>
                <a:cs typeface="+mn-cs"/>
              </a:rPr>
              <a:t>the Science Citation Index created by Eugene Garfield in 1960s. WOS includes above 10,000 journals</a:t>
            </a:r>
            <a:r>
              <a:rPr lang="sr-Latn-CS" sz="1200" kern="1200" baseline="0" dirty="0">
                <a:solidFill>
                  <a:schemeClr val="tx1"/>
                </a:solidFill>
                <a:latin typeface="+mn-lt"/>
                <a:ea typeface="+mn-ea"/>
                <a:cs typeface="+mn-cs"/>
              </a:rPr>
              <a:t>.</a:t>
            </a:r>
          </a:p>
          <a:p>
            <a:endParaRPr lang="sr-Latn-C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Scopus, officially named </a:t>
            </a:r>
            <a:r>
              <a:rPr lang="en-US" sz="1200" kern="1200" baseline="0" dirty="0" err="1">
                <a:solidFill>
                  <a:schemeClr val="tx1"/>
                </a:solidFill>
                <a:latin typeface="+mn-lt"/>
                <a:ea typeface="+mn-ea"/>
                <a:cs typeface="+mn-cs"/>
              </a:rPr>
              <a:t>SciVerse</a:t>
            </a:r>
            <a:r>
              <a:rPr lang="en-US" sz="1200" kern="1200" baseline="0" dirty="0">
                <a:solidFill>
                  <a:schemeClr val="tx1"/>
                </a:solidFill>
                <a:latin typeface="+mn-lt"/>
                <a:ea typeface="+mn-ea"/>
                <a:cs typeface="+mn-cs"/>
              </a:rPr>
              <a:t> Scopus, has introduced by Elsevier in November 2004 to the information</a:t>
            </a:r>
          </a:p>
          <a:p>
            <a:r>
              <a:rPr lang="en-US" sz="1200" kern="1200" baseline="0" dirty="0">
                <a:solidFill>
                  <a:schemeClr val="tx1"/>
                </a:solidFill>
                <a:latin typeface="+mn-lt"/>
                <a:ea typeface="+mn-ea"/>
                <a:cs typeface="+mn-cs"/>
              </a:rPr>
              <a:t>market. Scopus is the largest database existing on the market for multidisciplinary scientific literatures</a:t>
            </a:r>
            <a:r>
              <a:rPr lang="sr-Latn-CS" sz="1200" kern="1200" baseline="0" dirty="0">
                <a:solidFill>
                  <a:schemeClr val="tx1"/>
                </a:solidFill>
                <a:latin typeface="+mn-lt"/>
                <a:ea typeface="+mn-ea"/>
                <a:cs typeface="+mn-cs"/>
              </a:rPr>
              <a:t>. Obuhvata preko 20 000 časopisa.</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Frojd</a:t>
            </a:r>
            <a:r>
              <a:rPr lang="en-US" dirty="0"/>
              <a:t> </a:t>
            </a:r>
            <a:r>
              <a:rPr lang="en-US" dirty="0" err="1"/>
              <a:t>ima</a:t>
            </a:r>
            <a:r>
              <a:rPr lang="en-US" dirty="0"/>
              <a:t> </a:t>
            </a:r>
            <a:r>
              <a:rPr lang="en-US" dirty="0" err="1"/>
              <a:t>najveci</a:t>
            </a:r>
            <a:r>
              <a:rPr lang="en-US" dirty="0"/>
              <a:t> h index – 269 (</a:t>
            </a:r>
            <a:r>
              <a:rPr lang="en-US" dirty="0" err="1"/>
              <a:t>citiran</a:t>
            </a:r>
            <a:r>
              <a:rPr lang="en-US" baseline="0" dirty="0"/>
              <a:t> je </a:t>
            </a:r>
            <a:r>
              <a:rPr lang="en-US" baseline="0" dirty="0" err="1"/>
              <a:t>skoro</a:t>
            </a:r>
            <a:r>
              <a:rPr lang="en-US" baseline="0" dirty="0"/>
              <a:t> 500 000 </a:t>
            </a:r>
            <a:r>
              <a:rPr lang="en-US" baseline="0" dirty="0" err="1"/>
              <a:t>puta</a:t>
            </a:r>
            <a:r>
              <a:rPr lang="en-US" baseline="0" dirty="0"/>
              <a:t>)</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Plagium</a:t>
            </a:r>
            <a:r>
              <a:rPr lang="en-US" dirty="0"/>
              <a:t> (</a:t>
            </a:r>
            <a:r>
              <a:rPr lang="en-US" dirty="0" err="1"/>
              <a:t>latinski</a:t>
            </a:r>
            <a:r>
              <a:rPr lang="en-US" dirty="0"/>
              <a:t>) – </a:t>
            </a:r>
            <a:r>
              <a:rPr lang="en-US" dirty="0" err="1"/>
              <a:t>kidnapovanje</a:t>
            </a:r>
            <a:r>
              <a:rPr lang="en-US" dirty="0"/>
              <a:t> </a:t>
            </a:r>
            <a:r>
              <a:rPr lang="en-US" dirty="0" err="1"/>
              <a:t>coveka</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Uploaded files are compared to more than 40 million published research articles from 590+ global scientific, technical and medical publishers.</a:t>
            </a:r>
          </a:p>
          <a:p>
            <a:r>
              <a:rPr lang="en-US" sz="1200" kern="1200" dirty="0" err="1">
                <a:solidFill>
                  <a:schemeClr val="tx1"/>
                </a:solidFill>
                <a:latin typeface="+mn-lt"/>
                <a:ea typeface="+mn-ea"/>
                <a:cs typeface="+mn-cs"/>
              </a:rPr>
              <a:t>iThenticate</a:t>
            </a:r>
            <a:r>
              <a:rPr lang="en-US" sz="1200" kern="1200" dirty="0">
                <a:solidFill>
                  <a:schemeClr val="tx1"/>
                </a:solidFill>
                <a:latin typeface="+mn-lt"/>
                <a:ea typeface="+mn-ea"/>
                <a:cs typeface="+mn-cs"/>
              </a:rPr>
              <a:t> searches for content matches in the following 30 languages: Chinese (simplified and traditional), Japanese, Thai, Korean, Catalan, Croatian, Czech, Danish, Dutch, Finnish, French, German, Hungarian, Italian, Norwegian (Bokmal, Nynorsk), Polish, Portuguese, Romanian, Serbian, Slovak, Slovenian, Spanish, Swedish, Arabic, Greek, Hebrew, Farsi, Russian, and Turkish. </a:t>
            </a:r>
            <a:r>
              <a:rPr lang="en-US" sz="1200" b="1" kern="1200" dirty="0">
                <a:solidFill>
                  <a:srgbClr val="C00000"/>
                </a:solidFill>
                <a:latin typeface="+mn-lt"/>
                <a:ea typeface="+mn-ea"/>
                <a:cs typeface="+mn-cs"/>
              </a:rPr>
              <a:t>Please note that </a:t>
            </a:r>
            <a:r>
              <a:rPr lang="en-US" sz="1200" b="1" kern="1200" dirty="0" err="1">
                <a:solidFill>
                  <a:srgbClr val="C00000"/>
                </a:solidFill>
                <a:latin typeface="+mn-lt"/>
                <a:ea typeface="+mn-ea"/>
                <a:cs typeface="+mn-cs"/>
              </a:rPr>
              <a:t>iThenticate</a:t>
            </a:r>
            <a:r>
              <a:rPr lang="en-US" sz="1200" b="1" kern="1200" dirty="0">
                <a:solidFill>
                  <a:srgbClr val="C00000"/>
                </a:solidFill>
                <a:latin typeface="+mn-lt"/>
                <a:ea typeface="+mn-ea"/>
                <a:cs typeface="+mn-cs"/>
              </a:rPr>
              <a:t> will match text between text of the same language</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As part of this study, </a:t>
            </a:r>
            <a:r>
              <a:rPr lang="en-US" sz="1200" kern="1200" baseline="0" dirty="0" err="1">
                <a:solidFill>
                  <a:schemeClr val="tx1"/>
                </a:solidFill>
                <a:latin typeface="+mn-lt"/>
                <a:ea typeface="+mn-ea"/>
                <a:cs typeface="+mn-cs"/>
              </a:rPr>
              <a:t>Turnitin</a:t>
            </a:r>
            <a:r>
              <a:rPr lang="en-US" sz="1200" kern="1200" baseline="0" dirty="0">
                <a:solidFill>
                  <a:schemeClr val="tx1"/>
                </a:solidFill>
                <a:latin typeface="+mn-lt"/>
                <a:ea typeface="+mn-ea"/>
                <a:cs typeface="+mn-cs"/>
              </a:rPr>
              <a:t> surveyed both higher and secondary education instructors to take a measure of how</a:t>
            </a:r>
          </a:p>
          <a:p>
            <a:r>
              <a:rPr lang="en-US" sz="1200" kern="1200" baseline="0" dirty="0">
                <a:solidFill>
                  <a:schemeClr val="tx1"/>
                </a:solidFill>
                <a:latin typeface="+mn-lt"/>
                <a:ea typeface="+mn-ea"/>
                <a:cs typeface="+mn-cs"/>
              </a:rPr>
              <a:t>prevalent and problematic these instances of plagiarism are among their students. The Plagiarism Spectrum ranks the</a:t>
            </a:r>
          </a:p>
          <a:p>
            <a:r>
              <a:rPr lang="en-US" sz="1200" kern="1200" baseline="0" dirty="0">
                <a:solidFill>
                  <a:schemeClr val="tx1"/>
                </a:solidFill>
                <a:latin typeface="+mn-lt"/>
                <a:ea typeface="+mn-ea"/>
                <a:cs typeface="+mn-cs"/>
              </a:rPr>
              <a:t>types of plagiarism by intent and then provides data on the prevalence and problematic nature of type based on the</a:t>
            </a:r>
          </a:p>
          <a:p>
            <a:r>
              <a:rPr lang="en-US" sz="1200" kern="1200" baseline="0" dirty="0">
                <a:solidFill>
                  <a:schemeClr val="tx1"/>
                </a:solidFill>
                <a:latin typeface="+mn-lt"/>
                <a:ea typeface="+mn-ea"/>
                <a:cs typeface="+mn-cs"/>
              </a:rPr>
              <a:t>feedback from 879 survey respondents.</a:t>
            </a:r>
          </a:p>
          <a:p>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Igra</a:t>
            </a:r>
            <a:r>
              <a:rPr lang="en-US" dirty="0"/>
              <a:t> </a:t>
            </a:r>
            <a:r>
              <a:rPr lang="en-US" dirty="0" err="1"/>
              <a:t>sa</a:t>
            </a:r>
            <a:r>
              <a:rPr lang="en-US" dirty="0"/>
              <a:t> </a:t>
            </a:r>
            <a:r>
              <a:rPr lang="en-US" dirty="0" err="1"/>
              <a:t>vatrom</a:t>
            </a:r>
            <a:r>
              <a:rPr lang="en-US" dirty="0"/>
              <a:t> (</a:t>
            </a:r>
            <a:r>
              <a:rPr lang="en-US" dirty="0" err="1"/>
              <a:t>slanje</a:t>
            </a:r>
            <a:r>
              <a:rPr lang="en-US" dirty="0"/>
              <a:t> u vise</a:t>
            </a:r>
            <a:r>
              <a:rPr lang="en-US" baseline="0" dirty="0"/>
              <a:t> </a:t>
            </a:r>
            <a:r>
              <a:rPr lang="en-US" baseline="0" dirty="0" err="1"/>
              <a:t>casopisa</a:t>
            </a:r>
            <a:r>
              <a:rPr lang="en-US" baseline="0" dirty="0"/>
              <a:t> </a:t>
            </a:r>
            <a:r>
              <a:rPr lang="en-US" baseline="0" dirty="0" err="1"/>
              <a:t>istovremeno</a:t>
            </a:r>
            <a:r>
              <a:rPr lang="en-US" dirty="0"/>
              <a:t>)</a:t>
            </a:r>
          </a:p>
          <a:p>
            <a:r>
              <a:rPr lang="en-US" dirty="0" err="1"/>
              <a:t>Zamka</a:t>
            </a:r>
            <a:r>
              <a:rPr lang="en-US" baseline="0" dirty="0"/>
              <a:t> (</a:t>
            </a:r>
            <a:r>
              <a:rPr lang="en-US" baseline="0" dirty="0" err="1"/>
              <a:t>napad</a:t>
            </a:r>
            <a:r>
              <a:rPr lang="en-US" baseline="0" dirty="0"/>
              <a:t> </a:t>
            </a:r>
            <a:r>
              <a:rPr lang="en-US" baseline="0" dirty="0" err="1"/>
              <a:t>na</a:t>
            </a:r>
            <a:r>
              <a:rPr lang="en-US" baseline="0" dirty="0"/>
              <a:t> </a:t>
            </a:r>
            <a:r>
              <a:rPr lang="en-US" baseline="0" dirty="0" err="1"/>
              <a:t>kolege</a:t>
            </a:r>
            <a:r>
              <a:rPr lang="en-US" baseline="0" dirty="0"/>
              <a:t>)</a:t>
            </a:r>
          </a:p>
          <a:p>
            <a:endParaRPr lang="en-US" baseline="0" dirty="0"/>
          </a:p>
          <a:p>
            <a:r>
              <a:rPr lang="en-US" baseline="0" dirty="0"/>
              <a:t>Common knowledge – ne </a:t>
            </a:r>
            <a:r>
              <a:rPr lang="en-US" baseline="0" dirty="0" err="1"/>
              <a:t>mora</a:t>
            </a:r>
            <a:r>
              <a:rPr lang="en-US" baseline="0" dirty="0"/>
              <a:t> </a:t>
            </a:r>
            <a:r>
              <a:rPr lang="en-US" baseline="0" dirty="0" err="1"/>
              <a:t>da</a:t>
            </a:r>
            <a:r>
              <a:rPr lang="en-US" baseline="0" dirty="0"/>
              <a:t> se </a:t>
            </a:r>
            <a:r>
              <a:rPr lang="en-US" baseline="0" dirty="0" err="1"/>
              <a:t>citira</a:t>
            </a:r>
            <a:r>
              <a:rPr lang="en-US" baseline="0" dirty="0"/>
              <a:t> </a:t>
            </a:r>
            <a:r>
              <a:rPr lang="en-US" baseline="0" dirty="0" err="1"/>
              <a:t>jer</a:t>
            </a:r>
            <a:r>
              <a:rPr lang="en-US" baseline="0" dirty="0"/>
              <a:t> je </a:t>
            </a:r>
            <a:r>
              <a:rPr lang="en-US" baseline="0" dirty="0" err="1"/>
              <a:t>opste</a:t>
            </a:r>
            <a:r>
              <a:rPr lang="en-US" baseline="0" dirty="0"/>
              <a:t> </a:t>
            </a:r>
            <a:r>
              <a:rPr lang="en-US" baseline="0" dirty="0" err="1"/>
              <a:t>poznato</a:t>
            </a:r>
            <a:r>
              <a:rPr lang="en-US" baseline="0" dirty="0"/>
              <a:t> (</a:t>
            </a:r>
            <a:r>
              <a:rPr lang="en-US" baseline="0" dirty="0" err="1"/>
              <a:t>ubikvitarno</a:t>
            </a:r>
            <a:r>
              <a:rPr lang="en-US" baseline="0" dirty="0"/>
              <a:t> I </a:t>
            </a:r>
            <a:r>
              <a:rPr lang="en-US" baseline="0" dirty="0" err="1"/>
              <a:t>moze</a:t>
            </a:r>
            <a:r>
              <a:rPr lang="en-US" baseline="0" dirty="0"/>
              <a:t> se </a:t>
            </a:r>
            <a:r>
              <a:rPr lang="en-US" baseline="0" dirty="0" err="1"/>
              <a:t>naci</a:t>
            </a:r>
            <a:r>
              <a:rPr lang="en-US" baseline="0" dirty="0"/>
              <a:t> </a:t>
            </a:r>
            <a:r>
              <a:rPr lang="en-US" baseline="0" dirty="0" err="1"/>
              <a:t>na</a:t>
            </a:r>
            <a:r>
              <a:rPr lang="en-US" baseline="0" dirty="0"/>
              <a:t> vise </a:t>
            </a:r>
            <a:r>
              <a:rPr lang="en-US" baseline="0" dirty="0" err="1"/>
              <a:t>mesta</a:t>
            </a:r>
            <a:r>
              <a:rPr lang="en-US" baseline="0" dirty="0"/>
              <a:t>); </a:t>
            </a:r>
            <a:r>
              <a:rPr lang="en-US" baseline="0" dirty="0" err="1"/>
              <a:t>ako</a:t>
            </a:r>
            <a:r>
              <a:rPr lang="en-US" baseline="0" dirty="0"/>
              <a:t> </a:t>
            </a:r>
            <a:r>
              <a:rPr lang="en-US" baseline="0" dirty="0" err="1"/>
              <a:t>nismo</a:t>
            </a:r>
            <a:r>
              <a:rPr lang="en-US" baseline="0" dirty="0"/>
              <a:t> </a:t>
            </a:r>
            <a:r>
              <a:rPr lang="en-US" baseline="0" dirty="0" err="1"/>
              <a:t>sigurni</a:t>
            </a:r>
            <a:r>
              <a:rPr lang="en-US" baseline="0" dirty="0"/>
              <a:t> </a:t>
            </a:r>
            <a:r>
              <a:rPr lang="en-US" baseline="0" dirty="0" err="1"/>
              <a:t>bolje</a:t>
            </a:r>
            <a:r>
              <a:rPr lang="en-US" baseline="0" dirty="0"/>
              <a:t> je </a:t>
            </a:r>
            <a:r>
              <a:rPr lang="en-US" baseline="0" dirty="0" err="1"/>
              <a:t>citirati</a:t>
            </a:r>
            <a:endParaRPr lang="en-US" baseline="0" dirty="0"/>
          </a:p>
          <a:p>
            <a:r>
              <a:rPr lang="en-US" baseline="0" dirty="0" err="1"/>
              <a:t>Zombi</a:t>
            </a:r>
            <a:r>
              <a:rPr lang="en-US" baseline="0" dirty="0"/>
              <a:t> (never dies, </a:t>
            </a:r>
            <a:r>
              <a:rPr lang="en-US" baseline="0" dirty="0" err="1"/>
              <a:t>stalno</a:t>
            </a:r>
            <a:r>
              <a:rPr lang="en-US" baseline="0" dirty="0"/>
              <a:t> </a:t>
            </a:r>
            <a:r>
              <a:rPr lang="en-US" baseline="0" dirty="0" err="1"/>
              <a:t>opet</a:t>
            </a:r>
            <a:r>
              <a:rPr lang="en-US" baseline="0" dirty="0"/>
              <a:t> </a:t>
            </a:r>
            <a:r>
              <a:rPr lang="en-US" baseline="0" dirty="0" err="1"/>
              <a:t>salje</a:t>
            </a:r>
            <a:r>
              <a:rPr lang="en-US" baseline="0" dirty="0"/>
              <a:t> </a:t>
            </a:r>
            <a:r>
              <a:rPr lang="en-US" baseline="0" dirty="0" err="1"/>
              <a:t>iako</a:t>
            </a:r>
            <a:r>
              <a:rPr lang="en-US" baseline="0" dirty="0"/>
              <a:t> je </a:t>
            </a:r>
            <a:r>
              <a:rPr lang="en-US" baseline="0" dirty="0" err="1"/>
              <a:t>odbijen</a:t>
            </a:r>
            <a:r>
              <a:rPr lang="en-US" baseline="0" dirty="0"/>
              <a:t>)</a:t>
            </a:r>
            <a:endParaRPr lang="en-US" dirty="0"/>
          </a:p>
        </p:txBody>
      </p:sp>
      <p:sp>
        <p:nvSpPr>
          <p:cNvPr id="4" name="Slide Number Placeholder 3"/>
          <p:cNvSpPr>
            <a:spLocks noGrp="1"/>
          </p:cNvSpPr>
          <p:nvPr>
            <p:ph type="sldNum" sz="quarter" idx="10"/>
          </p:nvPr>
        </p:nvSpPr>
        <p:spPr/>
        <p:txBody>
          <a:bodyPr/>
          <a:lstStyle/>
          <a:p>
            <a:fld id="{24612E6D-B7FA-4B7D-83BA-0A8091D18D63}"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D6801C-F6E3-4D8D-B8B4-9DED2DAF235E}" type="datetimeFigureOut">
              <a:rPr lang="en-US" smtClean="0"/>
              <a:pPr/>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E71B55-C52E-4EE9-81FA-A44858257E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6801C-F6E3-4D8D-B8B4-9DED2DAF235E}" type="datetimeFigureOut">
              <a:rPr lang="en-US" smtClean="0"/>
              <a:pPr/>
              <a:t>10/20/2017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71B55-C52E-4EE9-81FA-A44858257E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jpe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134" y="116632"/>
            <a:ext cx="8358246" cy="2000264"/>
          </a:xfrm>
        </p:spPr>
        <p:txBody>
          <a:bodyPr>
            <a:normAutofit/>
          </a:bodyPr>
          <a:lstStyle/>
          <a:p>
            <a:r>
              <a:rPr lang="en-US" sz="5400" dirty="0">
                <a:solidFill>
                  <a:schemeClr val="accent4">
                    <a:lumMod val="75000"/>
                  </a:schemeClr>
                </a:solidFill>
                <a:latin typeface="Cambria" pitchFamily="18" charset="0"/>
              </a:rPr>
              <a:t>NOBODY  WANTS </a:t>
            </a:r>
            <a:br>
              <a:rPr lang="en-US" sz="5400" dirty="0">
                <a:solidFill>
                  <a:schemeClr val="accent4">
                    <a:lumMod val="75000"/>
                  </a:schemeClr>
                </a:solidFill>
                <a:latin typeface="Cambria" pitchFamily="18" charset="0"/>
              </a:rPr>
            </a:br>
            <a:r>
              <a:rPr lang="en-US" sz="5400" dirty="0">
                <a:solidFill>
                  <a:schemeClr val="accent4">
                    <a:lumMod val="75000"/>
                  </a:schemeClr>
                </a:solidFill>
                <a:latin typeface="Cambria" pitchFamily="18" charset="0"/>
              </a:rPr>
              <a:t>TO  BE  A  COPYCAT</a:t>
            </a:r>
          </a:p>
        </p:txBody>
      </p:sp>
      <p:pic>
        <p:nvPicPr>
          <p:cNvPr id="6" name="Picture 5" descr="photo.jpg"/>
          <p:cNvPicPr>
            <a:picLocks noChangeAspect="1"/>
          </p:cNvPicPr>
          <p:nvPr/>
        </p:nvPicPr>
        <p:blipFill>
          <a:blip r:embed="rId2" cstate="print"/>
          <a:stretch>
            <a:fillRect/>
          </a:stretch>
        </p:blipFill>
        <p:spPr>
          <a:xfrm>
            <a:off x="755576" y="5121493"/>
            <a:ext cx="1406530" cy="1406530"/>
          </a:xfrm>
          <a:prstGeom prst="rect">
            <a:avLst/>
          </a:prstGeom>
        </p:spPr>
      </p:pic>
      <p:pic>
        <p:nvPicPr>
          <p:cNvPr id="1026" name="Picture 2" descr="http://78.media.tumblr.com/fb339e137ca0cfced709a71bc28cf381/tumblr_ox50ciCWV41rg590io3_1280.png">
            <a:extLst>
              <a:ext uri="{FF2B5EF4-FFF2-40B4-BE49-F238E27FC236}">
                <a16:creationId xmlns:a16="http://schemas.microsoft.com/office/drawing/2014/main" id="{C038E6F1-9BF6-46EE-ACD2-36E21612C7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873" y="1916832"/>
            <a:ext cx="3908767" cy="4824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fub.bg.ac.rs/global/images/logo_english.jpg">
            <a:extLst>
              <a:ext uri="{FF2B5EF4-FFF2-40B4-BE49-F238E27FC236}">
                <a16:creationId xmlns:a16="http://schemas.microsoft.com/office/drawing/2014/main" id="{170D4DD7-4B15-438B-B328-6F77AFDB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5661248"/>
            <a:ext cx="3312368" cy="86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609600" y="6334780"/>
            <a:ext cx="8991600" cy="523220"/>
          </a:xfrm>
          <a:prstGeom prst="rect">
            <a:avLst/>
          </a:prstGeom>
          <a:noFill/>
        </p:spPr>
        <p:txBody>
          <a:bodyPr wrap="square" rtlCol="0">
            <a:spAutoFit/>
          </a:bodyPr>
          <a:lstStyle/>
          <a:p>
            <a:r>
              <a:rPr lang="en-US" sz="1400" dirty="0">
                <a:solidFill>
                  <a:srgbClr val="FF0000"/>
                </a:solidFill>
                <a:latin typeface="Cambria" pitchFamily="18" charset="0"/>
              </a:rPr>
              <a:t>“</a:t>
            </a:r>
            <a:r>
              <a:rPr lang="en-US" sz="1400" b="1" i="1" dirty="0">
                <a:solidFill>
                  <a:srgbClr val="FF0000"/>
                </a:solidFill>
                <a:latin typeface="Cambria" pitchFamily="18" charset="0"/>
              </a:rPr>
              <a:t>Not everything that counts can be counted, and</a:t>
            </a:r>
            <a:r>
              <a:rPr lang="sr-Latn-CS" sz="1400" b="1" i="1" dirty="0">
                <a:solidFill>
                  <a:srgbClr val="FF0000"/>
                </a:solidFill>
                <a:latin typeface="Cambria" pitchFamily="18" charset="0"/>
              </a:rPr>
              <a:t> </a:t>
            </a:r>
            <a:r>
              <a:rPr lang="en-US" sz="1400" b="1" i="1" dirty="0">
                <a:solidFill>
                  <a:srgbClr val="FF0000"/>
                </a:solidFill>
                <a:latin typeface="Cambria" pitchFamily="18" charset="0"/>
              </a:rPr>
              <a:t>not everything that can be counted counts</a:t>
            </a:r>
            <a:r>
              <a:rPr lang="en-US" sz="1400" i="1" dirty="0">
                <a:solidFill>
                  <a:srgbClr val="FF0000"/>
                </a:solidFill>
                <a:latin typeface="Cambria" pitchFamily="18" charset="0"/>
              </a:rPr>
              <a:t>”.</a:t>
            </a:r>
          </a:p>
          <a:p>
            <a:r>
              <a:rPr lang="sr-Latn-CS" sz="1400" dirty="0">
                <a:latin typeface="Cambria" pitchFamily="18" charset="0"/>
              </a:rPr>
              <a:t>                                                                                                         </a:t>
            </a:r>
            <a:r>
              <a:rPr lang="en-US" sz="1400" dirty="0">
                <a:latin typeface="Cambria" pitchFamily="18" charset="0"/>
              </a:rPr>
              <a:t>Sign hanging in Einstein’s office in Princeton</a:t>
            </a:r>
            <a:r>
              <a:rPr lang="sr-Latn-CS" sz="1400" dirty="0">
                <a:latin typeface="Cambria" pitchFamily="18" charset="0"/>
              </a:rPr>
              <a:t> </a:t>
            </a:r>
            <a:r>
              <a:rPr lang="en-US" sz="1400" dirty="0">
                <a:latin typeface="Cambria" pitchFamily="18" charset="0"/>
              </a:rPr>
              <a:t>University</a:t>
            </a:r>
          </a:p>
        </p:txBody>
      </p:sp>
      <p:grpSp>
        <p:nvGrpSpPr>
          <p:cNvPr id="2" name="Group 7"/>
          <p:cNvGrpSpPr/>
          <p:nvPr/>
        </p:nvGrpSpPr>
        <p:grpSpPr>
          <a:xfrm>
            <a:off x="228600" y="228600"/>
            <a:ext cx="8534400" cy="1143000"/>
            <a:chOff x="381000" y="1981200"/>
            <a:chExt cx="8229600" cy="1524000"/>
          </a:xfrm>
        </p:grpSpPr>
        <p:sp>
          <p:nvSpPr>
            <p:cNvPr id="7" name="Rectangle 6"/>
            <p:cNvSpPr/>
            <p:nvPr/>
          </p:nvSpPr>
          <p:spPr>
            <a:xfrm>
              <a:off x="381000" y="1981200"/>
              <a:ext cx="8229600" cy="1524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533400" y="2175469"/>
              <a:ext cx="7772400" cy="1231107"/>
            </a:xfrm>
            <a:prstGeom prst="rect">
              <a:avLst/>
            </a:prstGeom>
            <a:noFill/>
          </p:spPr>
          <p:txBody>
            <a:bodyPr wrap="square" rtlCol="0">
              <a:spAutoFit/>
            </a:bodyPr>
            <a:lstStyle/>
            <a:p>
              <a:pPr>
                <a:buFont typeface="Arial" pitchFamily="34" charset="0"/>
                <a:buChar char="•"/>
              </a:pPr>
              <a:r>
                <a:rPr lang="sr-Latn-CS" dirty="0">
                  <a:latin typeface="Cambria" pitchFamily="18" charset="0"/>
                </a:rPr>
                <a:t> Impact Factor</a:t>
              </a:r>
            </a:p>
            <a:p>
              <a:pPr>
                <a:buFont typeface="Arial" pitchFamily="34" charset="0"/>
                <a:buChar char="•"/>
              </a:pPr>
              <a:r>
                <a:rPr lang="sr-Latn-CS" dirty="0">
                  <a:latin typeface="Cambria" pitchFamily="18" charset="0"/>
                </a:rPr>
                <a:t> CiteScore</a:t>
              </a:r>
            </a:p>
            <a:p>
              <a:pPr>
                <a:buFont typeface="Arial" pitchFamily="34" charset="0"/>
                <a:buChar char="•"/>
              </a:pPr>
              <a:r>
                <a:rPr lang="sr-Latn-CS" dirty="0">
                  <a:latin typeface="Cambria" pitchFamily="18" charset="0"/>
                </a:rPr>
                <a:t> </a:t>
              </a:r>
              <a:r>
                <a:rPr lang="sr-Latn-CS" b="1" dirty="0">
                  <a:latin typeface="Cambria" pitchFamily="18" charset="0"/>
                </a:rPr>
                <a:t>h-index</a:t>
              </a:r>
              <a:r>
                <a:rPr lang="sr-Latn-CS" dirty="0">
                  <a:latin typeface="Cambria" pitchFamily="18" charset="0"/>
                </a:rPr>
                <a:t> </a:t>
              </a:r>
              <a:r>
                <a:rPr lang="en-US" dirty="0">
                  <a:latin typeface="Cambria" pitchFamily="18" charset="0"/>
                </a:rPr>
                <a:t>…</a:t>
              </a:r>
              <a:endParaRPr lang="sr-Latn-CS" dirty="0">
                <a:latin typeface="Cambria" pitchFamily="18" charset="0"/>
              </a:endParaRPr>
            </a:p>
          </p:txBody>
        </p:sp>
      </p:grpSp>
      <p:pic>
        <p:nvPicPr>
          <p:cNvPr id="3075" name="Picture 3"/>
          <p:cNvPicPr>
            <a:picLocks noChangeAspect="1" noChangeArrowheads="1"/>
          </p:cNvPicPr>
          <p:nvPr/>
        </p:nvPicPr>
        <p:blipFill>
          <a:blip r:embed="rId3"/>
          <a:srcRect/>
          <a:stretch>
            <a:fillRect/>
          </a:stretch>
        </p:blipFill>
        <p:spPr bwMode="auto">
          <a:xfrm>
            <a:off x="4788024" y="2599730"/>
            <a:ext cx="3528983" cy="3289012"/>
          </a:xfrm>
          <a:prstGeom prst="rect">
            <a:avLst/>
          </a:prstGeom>
          <a:noFill/>
          <a:ln w="9525">
            <a:noFill/>
            <a:miter lim="800000"/>
            <a:headEnd/>
            <a:tailEnd/>
          </a:ln>
          <a:effectLst/>
        </p:spPr>
      </p:pic>
      <p:sp>
        <p:nvSpPr>
          <p:cNvPr id="10" name="TextBox 9"/>
          <p:cNvSpPr txBox="1"/>
          <p:nvPr/>
        </p:nvSpPr>
        <p:spPr>
          <a:xfrm>
            <a:off x="304800" y="1411837"/>
            <a:ext cx="8458200" cy="1200329"/>
          </a:xfrm>
          <a:prstGeom prst="rect">
            <a:avLst/>
          </a:prstGeom>
          <a:noFill/>
        </p:spPr>
        <p:txBody>
          <a:bodyPr wrap="square" rtlCol="0">
            <a:spAutoFit/>
          </a:bodyPr>
          <a:lstStyle/>
          <a:p>
            <a:pPr algn="just"/>
            <a:r>
              <a:rPr lang="en-US" i="1" dirty="0">
                <a:latin typeface="Cambria" pitchFamily="18" charset="0"/>
              </a:rPr>
              <a:t>The </a:t>
            </a:r>
            <a:r>
              <a:rPr lang="en-US" b="1" i="1" dirty="0">
                <a:latin typeface="Cambria" pitchFamily="18" charset="0"/>
              </a:rPr>
              <a:t>h-index</a:t>
            </a:r>
            <a:r>
              <a:rPr lang="en-US" i="1" dirty="0">
                <a:latin typeface="Cambria" pitchFamily="18" charset="0"/>
              </a:rPr>
              <a:t> is an author-level metric that attempts to measure both the productivity and citation impact of the publications of a scientist or scholar. The index is based on the set of the scientist's most cited papers and the number of citations that they have received in other publications.</a:t>
            </a:r>
          </a:p>
        </p:txBody>
      </p:sp>
      <p:pic>
        <p:nvPicPr>
          <p:cNvPr id="37890" name="Picture 2" descr="Image result for h index"/>
          <p:cNvPicPr>
            <a:picLocks noChangeAspect="1" noChangeArrowheads="1"/>
          </p:cNvPicPr>
          <p:nvPr/>
        </p:nvPicPr>
        <p:blipFill>
          <a:blip r:embed="rId4"/>
          <a:srcRect/>
          <a:stretch>
            <a:fillRect/>
          </a:stretch>
        </p:blipFill>
        <p:spPr bwMode="auto">
          <a:xfrm>
            <a:off x="473020" y="2660004"/>
            <a:ext cx="3943757" cy="336521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76200"/>
            <a:ext cx="8458200" cy="3373359"/>
          </a:xfrm>
          <a:prstGeom prst="rect">
            <a:avLst/>
          </a:prstGeom>
          <a:noFill/>
        </p:spPr>
        <p:txBody>
          <a:bodyPr wrap="square" rtlCol="0">
            <a:spAutoFit/>
          </a:bodyPr>
          <a:lstStyle/>
          <a:p>
            <a:pPr algn="just">
              <a:lnSpc>
                <a:spcPct val="150000"/>
              </a:lnSpc>
            </a:pPr>
            <a:r>
              <a:rPr lang="en-US" i="1" dirty="0">
                <a:latin typeface="Cambria" pitchFamily="18" charset="0"/>
              </a:rPr>
              <a:t>“Impact Factor is </a:t>
            </a:r>
            <a:r>
              <a:rPr lang="en-US" b="1" i="1" dirty="0">
                <a:latin typeface="Cambria" pitchFamily="18" charset="0"/>
              </a:rPr>
              <a:t>not a perfect </a:t>
            </a:r>
            <a:r>
              <a:rPr lang="sr-Latn-CS" b="1" i="1" dirty="0">
                <a:latin typeface="Cambria" pitchFamily="18" charset="0"/>
              </a:rPr>
              <a:t> </a:t>
            </a:r>
            <a:r>
              <a:rPr lang="en-US" i="1" dirty="0">
                <a:latin typeface="Cambria" pitchFamily="18" charset="0"/>
              </a:rPr>
              <a:t>tool to measure the quality of articles but </a:t>
            </a:r>
            <a:r>
              <a:rPr lang="en-US" b="1" i="1" dirty="0">
                <a:latin typeface="Cambria" pitchFamily="18" charset="0"/>
              </a:rPr>
              <a:t>there is nothing better</a:t>
            </a:r>
            <a:r>
              <a:rPr lang="sr-Latn-CS" i="1" dirty="0">
                <a:latin typeface="Cambria" pitchFamily="18" charset="0"/>
              </a:rPr>
              <a:t> </a:t>
            </a:r>
            <a:r>
              <a:rPr lang="en-US" i="1" dirty="0">
                <a:latin typeface="Cambria" pitchFamily="18" charset="0"/>
              </a:rPr>
              <a:t>and it has the advantage of already being in existence and is, therefore, a good technique for</a:t>
            </a:r>
            <a:r>
              <a:rPr lang="sr-Latn-CS" i="1" dirty="0">
                <a:latin typeface="Cambria" pitchFamily="18" charset="0"/>
              </a:rPr>
              <a:t> </a:t>
            </a:r>
            <a:r>
              <a:rPr lang="en-US" i="1" dirty="0">
                <a:latin typeface="Cambria" pitchFamily="18" charset="0"/>
              </a:rPr>
              <a:t>scientific evaluation. </a:t>
            </a:r>
            <a:r>
              <a:rPr lang="en-US" b="1" i="1" dirty="0">
                <a:latin typeface="Cambria" pitchFamily="18" charset="0"/>
              </a:rPr>
              <a:t>Experience</a:t>
            </a:r>
            <a:r>
              <a:rPr lang="en-US" i="1" dirty="0">
                <a:latin typeface="Cambria" pitchFamily="18" charset="0"/>
              </a:rPr>
              <a:t> has shown that in each specialty the best journals are those in</a:t>
            </a:r>
            <a:r>
              <a:rPr lang="sr-Latn-CS" i="1" dirty="0">
                <a:latin typeface="Cambria" pitchFamily="18" charset="0"/>
              </a:rPr>
              <a:t> </a:t>
            </a:r>
            <a:r>
              <a:rPr lang="en-US" i="1" dirty="0">
                <a:latin typeface="Cambria" pitchFamily="18" charset="0"/>
              </a:rPr>
              <a:t>which it is most difficult to have an article accepted, and these are the journals that have a high</a:t>
            </a:r>
            <a:r>
              <a:rPr lang="sr-Latn-CS" i="1" dirty="0">
                <a:latin typeface="Cambria" pitchFamily="18" charset="0"/>
              </a:rPr>
              <a:t> </a:t>
            </a:r>
            <a:r>
              <a:rPr lang="en-US" i="1" dirty="0">
                <a:latin typeface="Cambria" pitchFamily="18" charset="0"/>
              </a:rPr>
              <a:t>impact factor. Most of these journals existed long before the impact factor was devised. The use</a:t>
            </a:r>
            <a:r>
              <a:rPr lang="sr-Latn-CS" i="1" dirty="0">
                <a:latin typeface="Cambria" pitchFamily="18" charset="0"/>
              </a:rPr>
              <a:t> </a:t>
            </a:r>
            <a:r>
              <a:rPr lang="en-US" i="1" dirty="0">
                <a:latin typeface="Cambria" pitchFamily="18" charset="0"/>
              </a:rPr>
              <a:t>of impact factor as a measure of quality is</a:t>
            </a:r>
            <a:r>
              <a:rPr lang="sr-Latn-CS" i="1" dirty="0">
                <a:latin typeface="Cambria" pitchFamily="18" charset="0"/>
              </a:rPr>
              <a:t> </a:t>
            </a:r>
            <a:r>
              <a:rPr lang="en-US" i="1" dirty="0">
                <a:latin typeface="Cambria" pitchFamily="18" charset="0"/>
              </a:rPr>
              <a:t>widespread because it </a:t>
            </a:r>
            <a:r>
              <a:rPr lang="en-US" b="1" i="1" dirty="0">
                <a:latin typeface="Cambria" pitchFamily="18" charset="0"/>
              </a:rPr>
              <a:t>fits well with the opinion we</a:t>
            </a:r>
            <a:r>
              <a:rPr lang="sr-Latn-CS" b="1" i="1" dirty="0">
                <a:latin typeface="Cambria" pitchFamily="18" charset="0"/>
              </a:rPr>
              <a:t> </a:t>
            </a:r>
            <a:r>
              <a:rPr lang="en-US" b="1" i="1" dirty="0">
                <a:latin typeface="Cambria" pitchFamily="18" charset="0"/>
              </a:rPr>
              <a:t>have</a:t>
            </a:r>
            <a:r>
              <a:rPr lang="en-US" i="1" dirty="0">
                <a:latin typeface="Cambria" pitchFamily="18" charset="0"/>
              </a:rPr>
              <a:t> in each field of the best journals in our specialty.”</a:t>
            </a:r>
          </a:p>
        </p:txBody>
      </p:sp>
      <p:sp>
        <p:nvSpPr>
          <p:cNvPr id="6" name="TextBox 5"/>
          <p:cNvSpPr txBox="1"/>
          <p:nvPr/>
        </p:nvSpPr>
        <p:spPr>
          <a:xfrm>
            <a:off x="2362200" y="3505200"/>
            <a:ext cx="6934200" cy="369332"/>
          </a:xfrm>
          <a:prstGeom prst="rect">
            <a:avLst/>
          </a:prstGeom>
          <a:noFill/>
        </p:spPr>
        <p:txBody>
          <a:bodyPr wrap="square" rtlCol="0">
            <a:spAutoFit/>
          </a:bodyPr>
          <a:lstStyle/>
          <a:p>
            <a:r>
              <a:rPr lang="en-US" dirty="0">
                <a:latin typeface="Cambria" pitchFamily="18" charset="0"/>
              </a:rPr>
              <a:t>Hoeffel C. </a:t>
            </a:r>
            <a:r>
              <a:rPr lang="sr-Latn-CS" dirty="0">
                <a:latin typeface="Cambria" pitchFamily="18" charset="0"/>
              </a:rPr>
              <a:t>J</a:t>
            </a:r>
            <a:r>
              <a:rPr lang="en-US" dirty="0" err="1">
                <a:latin typeface="Cambria" pitchFamily="18" charset="0"/>
              </a:rPr>
              <a:t>ournal</a:t>
            </a:r>
            <a:r>
              <a:rPr lang="en-US" dirty="0">
                <a:latin typeface="Cambria" pitchFamily="18" charset="0"/>
              </a:rPr>
              <a:t> impact factors [letter]. </a:t>
            </a:r>
            <a:r>
              <a:rPr lang="en-US" i="1" dirty="0">
                <a:latin typeface="Cambria" pitchFamily="18" charset="0"/>
              </a:rPr>
              <a:t>Allergy</a:t>
            </a:r>
            <a:r>
              <a:rPr lang="sr-Latn-CS" i="1" dirty="0">
                <a:latin typeface="Cambria" pitchFamily="18" charset="0"/>
              </a:rPr>
              <a:t>,</a:t>
            </a:r>
            <a:r>
              <a:rPr lang="en-US" i="1" dirty="0">
                <a:latin typeface="Cambria" pitchFamily="18" charset="0"/>
              </a:rPr>
              <a:t> December, 1998.</a:t>
            </a:r>
            <a:endParaRPr lang="en-US" dirty="0">
              <a:latin typeface="Cambria" pitchFamily="18" charset="0"/>
            </a:endParaRPr>
          </a:p>
        </p:txBody>
      </p:sp>
      <p:pic>
        <p:nvPicPr>
          <p:cNvPr id="7" name="Picture 2"/>
          <p:cNvPicPr>
            <a:picLocks noGrp="1" noChangeAspect="1" noChangeArrowheads="1"/>
          </p:cNvPicPr>
          <p:nvPr>
            <p:ph idx="1"/>
          </p:nvPr>
        </p:nvPicPr>
        <p:blipFill>
          <a:blip r:embed="rId2"/>
          <a:srcRect t="39211"/>
          <a:stretch>
            <a:fillRect/>
          </a:stretch>
        </p:blipFill>
        <p:spPr bwMode="auto">
          <a:xfrm>
            <a:off x="1066800" y="4191000"/>
            <a:ext cx="7010400" cy="2667000"/>
          </a:xfrm>
          <a:prstGeom prst="rect">
            <a:avLst/>
          </a:prstGeom>
          <a:noFill/>
          <a:ln w="9525">
            <a:noFill/>
            <a:miter lim="800000"/>
            <a:headEnd/>
            <a:tailEnd/>
          </a:ln>
          <a:effectLst/>
        </p:spPr>
      </p:pic>
      <p:sp>
        <p:nvSpPr>
          <p:cNvPr id="9" name="Oval 8"/>
          <p:cNvSpPr/>
          <p:nvPr/>
        </p:nvSpPr>
        <p:spPr>
          <a:xfrm>
            <a:off x="3962400" y="4800600"/>
            <a:ext cx="609600" cy="304800"/>
          </a:xfrm>
          <a:prstGeom prst="ellipse">
            <a:avLst/>
          </a:prstGeom>
          <a:noFill/>
          <a:ln w="3492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38780"/>
            <a:ext cx="5203304" cy="523220"/>
          </a:xfrm>
          <a:prstGeom prst="rect">
            <a:avLst/>
          </a:prstGeom>
          <a:noFill/>
        </p:spPr>
        <p:txBody>
          <a:bodyPr wrap="square" rtlCol="0">
            <a:spAutoFit/>
          </a:bodyPr>
          <a:lstStyle/>
          <a:p>
            <a:r>
              <a:rPr lang="sr-Latn-CS" sz="2800" b="1" dirty="0">
                <a:latin typeface="Cambria" pitchFamily="18" charset="0"/>
              </a:rPr>
              <a:t>Re</a:t>
            </a:r>
            <a:r>
              <a:rPr lang="en-US" sz="2800" b="1" dirty="0">
                <a:latin typeface="Cambria" pitchFamily="18" charset="0"/>
              </a:rPr>
              <a:t>view process</a:t>
            </a:r>
            <a:r>
              <a:rPr lang="sr-Latn-CS" sz="2800" b="1" dirty="0">
                <a:latin typeface="Cambria" pitchFamily="18" charset="0"/>
              </a:rPr>
              <a:t> (</a:t>
            </a:r>
            <a:r>
              <a:rPr lang="sr-Latn-CS" sz="2800" b="1" i="1" dirty="0">
                <a:latin typeface="Cambria" pitchFamily="18" charset="0"/>
              </a:rPr>
              <a:t>peer review</a:t>
            </a:r>
            <a:r>
              <a:rPr lang="sr-Latn-CS" sz="2800" b="1" dirty="0">
                <a:latin typeface="Cambria" pitchFamily="18" charset="0"/>
              </a:rPr>
              <a:t>)</a:t>
            </a:r>
            <a:endParaRPr lang="en-US" sz="2800" b="1" dirty="0">
              <a:latin typeface="Cambria" pitchFamily="18" charset="0"/>
            </a:endParaRPr>
          </a:p>
        </p:txBody>
      </p:sp>
      <p:sp>
        <p:nvSpPr>
          <p:cNvPr id="3" name="TextBox 2"/>
          <p:cNvSpPr txBox="1"/>
          <p:nvPr/>
        </p:nvSpPr>
        <p:spPr>
          <a:xfrm>
            <a:off x="457200" y="1371600"/>
            <a:ext cx="7543800" cy="369332"/>
          </a:xfrm>
          <a:prstGeom prst="rect">
            <a:avLst/>
          </a:prstGeom>
          <a:noFill/>
        </p:spPr>
        <p:txBody>
          <a:bodyPr wrap="square" rtlCol="0">
            <a:spAutoFit/>
          </a:bodyPr>
          <a:lstStyle/>
          <a:p>
            <a:endParaRPr lang="en-US"/>
          </a:p>
        </p:txBody>
      </p:sp>
      <p:pic>
        <p:nvPicPr>
          <p:cNvPr id="3074" name="Picture 2" descr="Related image"/>
          <p:cNvPicPr>
            <a:picLocks noChangeAspect="1" noChangeArrowheads="1"/>
          </p:cNvPicPr>
          <p:nvPr/>
        </p:nvPicPr>
        <p:blipFill>
          <a:blip r:embed="rId2"/>
          <a:srcRect/>
          <a:stretch>
            <a:fillRect/>
          </a:stretch>
        </p:blipFill>
        <p:spPr bwMode="auto">
          <a:xfrm>
            <a:off x="683568" y="1374901"/>
            <a:ext cx="8267228" cy="453427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0200" y="228600"/>
            <a:ext cx="5715000" cy="8382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00200" y="304800"/>
            <a:ext cx="5638800" cy="707886"/>
          </a:xfrm>
          <a:prstGeom prst="rect">
            <a:avLst/>
          </a:prstGeom>
          <a:noFill/>
        </p:spPr>
        <p:txBody>
          <a:bodyPr wrap="square" rtlCol="0">
            <a:spAutoFit/>
          </a:bodyPr>
          <a:lstStyle/>
          <a:p>
            <a:pPr algn="ctr"/>
            <a:r>
              <a:rPr lang="en-US" sz="4000" b="1" dirty="0"/>
              <a:t>Diagnosis: </a:t>
            </a:r>
            <a:r>
              <a:rPr lang="en-US" sz="4000" b="1" dirty="0">
                <a:solidFill>
                  <a:srgbClr val="C00000"/>
                </a:solidFill>
              </a:rPr>
              <a:t>PLAGIARISM</a:t>
            </a:r>
          </a:p>
        </p:txBody>
      </p:sp>
      <p:pic>
        <p:nvPicPr>
          <p:cNvPr id="1026" name="Picture 2"/>
          <p:cNvPicPr>
            <a:picLocks noChangeAspect="1" noChangeArrowheads="1"/>
          </p:cNvPicPr>
          <p:nvPr/>
        </p:nvPicPr>
        <p:blipFill>
          <a:blip r:embed="rId3"/>
          <a:srcRect/>
          <a:stretch>
            <a:fillRect/>
          </a:stretch>
        </p:blipFill>
        <p:spPr bwMode="auto">
          <a:xfrm>
            <a:off x="609600" y="1295400"/>
            <a:ext cx="8077200" cy="509852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313984" y="457200"/>
            <a:ext cx="8449016" cy="56388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t="5386"/>
          <a:stretch>
            <a:fillRect/>
          </a:stretch>
        </p:blipFill>
        <p:spPr bwMode="auto">
          <a:xfrm>
            <a:off x="152400" y="203913"/>
            <a:ext cx="8534400" cy="642548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B48659-B3E6-4B18-B578-F5346AFA8F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60648"/>
            <a:ext cx="9014093" cy="5832648"/>
          </a:xfrm>
        </p:spPr>
      </p:pic>
    </p:spTree>
    <p:extLst>
      <p:ext uri="{BB962C8B-B14F-4D97-AF65-F5344CB8AC3E}">
        <p14:creationId xmlns:p14="http://schemas.microsoft.com/office/powerpoint/2010/main" val="105611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F9B3-1146-4BBA-A6DA-B2DF7AC9C9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6E8618-7B0A-4864-A0AB-1518AA4006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740" y="77884"/>
            <a:ext cx="4680520" cy="6780116"/>
          </a:xfrm>
        </p:spPr>
      </p:pic>
      <p:sp>
        <p:nvSpPr>
          <p:cNvPr id="6" name="Rectangle 5">
            <a:extLst>
              <a:ext uri="{FF2B5EF4-FFF2-40B4-BE49-F238E27FC236}">
                <a16:creationId xmlns:a16="http://schemas.microsoft.com/office/drawing/2014/main" id="{530AD2B7-430B-41E0-A4B5-B6472AAE0C3B}"/>
              </a:ext>
            </a:extLst>
          </p:cNvPr>
          <p:cNvSpPr/>
          <p:nvPr/>
        </p:nvSpPr>
        <p:spPr>
          <a:xfrm>
            <a:off x="2071720" y="3645024"/>
            <a:ext cx="32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19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B48659-B3E6-4B18-B578-F5346AFA8F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60648"/>
            <a:ext cx="9014093" cy="5832648"/>
          </a:xfrm>
        </p:spPr>
      </p:pic>
    </p:spTree>
    <p:extLst>
      <p:ext uri="{BB962C8B-B14F-4D97-AF65-F5344CB8AC3E}">
        <p14:creationId xmlns:p14="http://schemas.microsoft.com/office/powerpoint/2010/main" val="200157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C9BA-BDB8-430B-A529-C0A401C442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D5F60C-A1EA-47E0-AD5C-7608F47008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58875"/>
            <a:ext cx="8291851" cy="6482493"/>
          </a:xfrm>
        </p:spPr>
      </p:pic>
      <p:sp>
        <p:nvSpPr>
          <p:cNvPr id="6" name="Rectangle 5">
            <a:extLst>
              <a:ext uri="{FF2B5EF4-FFF2-40B4-BE49-F238E27FC236}">
                <a16:creationId xmlns:a16="http://schemas.microsoft.com/office/drawing/2014/main" id="{6022F8B3-E044-4C8F-A853-0A8B115B86C4}"/>
              </a:ext>
            </a:extLst>
          </p:cNvPr>
          <p:cNvSpPr/>
          <p:nvPr/>
        </p:nvSpPr>
        <p:spPr>
          <a:xfrm>
            <a:off x="8388422" y="258875"/>
            <a:ext cx="594360" cy="3192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4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F5AA05-5B6C-4BFC-A8A3-F20A293F8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634" y="188640"/>
            <a:ext cx="5983702" cy="600631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F51CE3-2D03-4CD6-AC37-44CE1132C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26" y="837838"/>
            <a:ext cx="8049748" cy="5182323"/>
          </a:xfrm>
          <a:prstGeom prst="rect">
            <a:avLst/>
          </a:prstGeom>
        </p:spPr>
      </p:pic>
      <p:sp>
        <p:nvSpPr>
          <p:cNvPr id="6" name="Rectangle 5">
            <a:extLst>
              <a:ext uri="{FF2B5EF4-FFF2-40B4-BE49-F238E27FC236}">
                <a16:creationId xmlns:a16="http://schemas.microsoft.com/office/drawing/2014/main" id="{436EA8F4-7460-4E7B-AC2D-8FD0D400EB39}"/>
              </a:ext>
            </a:extLst>
          </p:cNvPr>
          <p:cNvSpPr/>
          <p:nvPr/>
        </p:nvSpPr>
        <p:spPr>
          <a:xfrm>
            <a:off x="1115616" y="693822"/>
            <a:ext cx="4680520" cy="502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291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404813" y="681038"/>
            <a:ext cx="8334375" cy="5495925"/>
          </a:xfrm>
          <a:prstGeom prst="rect">
            <a:avLst/>
          </a:prstGeom>
          <a:noFill/>
          <a:ln w="9525">
            <a:noFill/>
            <a:miter lim="800000"/>
            <a:headEnd/>
            <a:tailEnd/>
          </a:ln>
          <a:effectLst/>
        </p:spPr>
      </p:pic>
      <p:sp>
        <p:nvSpPr>
          <p:cNvPr id="3" name="Rectangle 2"/>
          <p:cNvSpPr/>
          <p:nvPr/>
        </p:nvSpPr>
        <p:spPr>
          <a:xfrm>
            <a:off x="4648200" y="1600200"/>
            <a:ext cx="3581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533400" y="647700"/>
            <a:ext cx="8077200" cy="5676900"/>
          </a:xfrm>
          <a:prstGeom prst="rect">
            <a:avLst/>
          </a:prstGeom>
          <a:noFill/>
          <a:ln w="9525">
            <a:noFill/>
            <a:miter lim="800000"/>
            <a:headEnd/>
            <a:tailEnd/>
          </a:ln>
          <a:effectLst/>
        </p:spPr>
      </p:pic>
      <p:sp>
        <p:nvSpPr>
          <p:cNvPr id="3" name="Rectangle 2"/>
          <p:cNvSpPr/>
          <p:nvPr/>
        </p:nvSpPr>
        <p:spPr>
          <a:xfrm>
            <a:off x="4648200" y="1600200"/>
            <a:ext cx="3581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533400" y="733425"/>
            <a:ext cx="8134350" cy="5391150"/>
          </a:xfrm>
          <a:prstGeom prst="rect">
            <a:avLst/>
          </a:prstGeom>
          <a:noFill/>
          <a:ln w="9525">
            <a:noFill/>
            <a:miter lim="800000"/>
            <a:headEnd/>
            <a:tailEnd/>
          </a:ln>
          <a:effectLst/>
        </p:spPr>
      </p:pic>
      <p:sp>
        <p:nvSpPr>
          <p:cNvPr id="3" name="Rectangle 2"/>
          <p:cNvSpPr/>
          <p:nvPr/>
        </p:nvSpPr>
        <p:spPr>
          <a:xfrm>
            <a:off x="4572000" y="17526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571500" y="485775"/>
            <a:ext cx="8001000" cy="5886450"/>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609600" y="428625"/>
            <a:ext cx="8039100" cy="5743575"/>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srcRect/>
          <a:stretch>
            <a:fillRect/>
          </a:stretch>
        </p:blipFill>
        <p:spPr bwMode="auto">
          <a:xfrm>
            <a:off x="609600" y="457200"/>
            <a:ext cx="7924800" cy="6324600"/>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srcRect/>
          <a:stretch>
            <a:fillRect/>
          </a:stretch>
        </p:blipFill>
        <p:spPr bwMode="auto">
          <a:xfrm>
            <a:off x="533400" y="409575"/>
            <a:ext cx="7924800" cy="6296025"/>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srcRect/>
          <a:stretch>
            <a:fillRect/>
          </a:stretch>
        </p:blipFill>
        <p:spPr bwMode="auto">
          <a:xfrm>
            <a:off x="619125" y="466725"/>
            <a:ext cx="7905750" cy="6238875"/>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srcRect/>
          <a:stretch>
            <a:fillRect/>
          </a:stretch>
        </p:blipFill>
        <p:spPr bwMode="auto">
          <a:xfrm>
            <a:off x="609600" y="466725"/>
            <a:ext cx="7953375" cy="6315075"/>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9D682CD2"/>
          <p:cNvPicPr>
            <a:picLocks noChangeAspect="1" noChangeArrowheads="1"/>
          </p:cNvPicPr>
          <p:nvPr/>
        </p:nvPicPr>
        <p:blipFill>
          <a:blip r:embed="rId2" cstate="print">
            <a:extLst>
              <a:ext uri="{28A0092B-C50C-407E-A947-70E740481C1C}">
                <a14:useLocalDpi xmlns:a14="http://schemas.microsoft.com/office/drawing/2010/main" val="0"/>
              </a:ext>
            </a:extLst>
          </a:blip>
          <a:srcRect l="4111" t="851" r="2348" b="2983"/>
          <a:stretch>
            <a:fillRect/>
          </a:stretch>
        </p:blipFill>
        <p:spPr>
          <a:xfrm>
            <a:off x="811512" y="751549"/>
            <a:ext cx="3448297"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descr="2AE7716"/>
          <p:cNvPicPr>
            <a:picLocks noChangeAspect="1" noChangeArrowheads="1"/>
          </p:cNvPicPr>
          <p:nvPr/>
        </p:nvPicPr>
        <p:blipFill>
          <a:blip r:embed="rId3" cstate="print">
            <a:extLst>
              <a:ext uri="{28A0092B-C50C-407E-A947-70E740481C1C}">
                <a14:useLocalDpi xmlns:a14="http://schemas.microsoft.com/office/drawing/2010/main" val="0"/>
              </a:ext>
            </a:extLst>
          </a:blip>
          <a:srcRect l="1634" r="1225" b="1683"/>
          <a:stretch>
            <a:fillRect/>
          </a:stretch>
        </p:blipFill>
        <p:spPr>
          <a:xfrm>
            <a:off x="1114686" y="751549"/>
            <a:ext cx="3450511"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descr="6B3DAB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376762" y="751549"/>
            <a:ext cx="3677053"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3" descr="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624576" y="751548"/>
            <a:ext cx="3351238" cy="487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19"/>
          <p:cNvPicPr>
            <a:picLocks noChangeAspect="1"/>
          </p:cNvPicPr>
          <p:nvPr/>
        </p:nvPicPr>
        <p:blipFill>
          <a:blip r:embed="rId6" cstate="print"/>
          <a:stretch>
            <a:fillRect/>
          </a:stretch>
        </p:blipFill>
        <p:spPr>
          <a:xfrm>
            <a:off x="1843003" y="751549"/>
            <a:ext cx="3501060"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7" cstate="print"/>
          <a:stretch>
            <a:fillRect/>
          </a:stretch>
        </p:blipFill>
        <p:spPr>
          <a:xfrm>
            <a:off x="2076681" y="751549"/>
            <a:ext cx="3741467"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8" cstate="print"/>
          <a:stretch>
            <a:fillRect/>
          </a:stretch>
        </p:blipFill>
        <p:spPr>
          <a:xfrm>
            <a:off x="2292949" y="749487"/>
            <a:ext cx="3453582"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9" cstate="print"/>
          <a:stretch>
            <a:fillRect/>
          </a:stretch>
        </p:blipFill>
        <p:spPr>
          <a:xfrm>
            <a:off x="2516894" y="749487"/>
            <a:ext cx="3425865"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10" cstate="print"/>
          <a:stretch>
            <a:fillRect/>
          </a:stretch>
        </p:blipFill>
        <p:spPr>
          <a:xfrm>
            <a:off x="2743091" y="751869"/>
            <a:ext cx="3500342" cy="4878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a:blip r:embed="rId11" cstate="print"/>
          <a:stretch>
            <a:fillRect/>
          </a:stretch>
        </p:blipFill>
        <p:spPr>
          <a:xfrm>
            <a:off x="2970509" y="751868"/>
            <a:ext cx="3432437"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p:cNvPicPr>
            <a:picLocks noChangeAspect="1"/>
          </p:cNvPicPr>
          <p:nvPr/>
        </p:nvPicPr>
        <p:blipFill>
          <a:blip r:embed="rId12" cstate="print"/>
          <a:stretch>
            <a:fillRect/>
          </a:stretch>
        </p:blipFill>
        <p:spPr>
          <a:xfrm>
            <a:off x="3190492" y="751868"/>
            <a:ext cx="3400332"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13" cstate="print"/>
          <a:stretch>
            <a:fillRect/>
          </a:stretch>
        </p:blipFill>
        <p:spPr>
          <a:xfrm>
            <a:off x="3423145" y="749487"/>
            <a:ext cx="3468611"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14" cstate="print"/>
          <a:stretch>
            <a:fillRect/>
          </a:stretch>
        </p:blipFill>
        <p:spPr>
          <a:xfrm>
            <a:off x="3662045" y="749487"/>
            <a:ext cx="3491517"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15" cstate="print"/>
          <a:stretch>
            <a:fillRect/>
          </a:stretch>
        </p:blipFill>
        <p:spPr>
          <a:xfrm>
            <a:off x="3892247" y="749486"/>
            <a:ext cx="3455187" cy="487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21598" y="749487"/>
            <a:ext cx="3524618"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17" cstate="print"/>
          <a:stretch>
            <a:fillRect/>
          </a:stretch>
        </p:blipFill>
        <p:spPr>
          <a:xfrm>
            <a:off x="4555282" y="744725"/>
            <a:ext cx="3405414"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18" cstate="print"/>
          <a:stretch>
            <a:fillRect/>
          </a:stretch>
        </p:blipFill>
        <p:spPr>
          <a:xfrm>
            <a:off x="4906234" y="745288"/>
            <a:ext cx="3438937" cy="488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19" cstate="print"/>
          <a:stretch>
            <a:fillRect/>
          </a:stretch>
        </p:blipFill>
        <p:spPr>
          <a:xfrm>
            <a:off x="5226120" y="747106"/>
            <a:ext cx="3450336" cy="4878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96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10500"/>
                            </p:stCondLst>
                            <p:childTnLst>
                              <p:par>
                                <p:cTn id="33" presetID="10" presetClass="entr" presetSubtype="0" fill="hold" nodeType="afterEffect">
                                  <p:stCondLst>
                                    <p:cond delay="10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12000"/>
                            </p:stCondLst>
                            <p:childTnLst>
                              <p:par>
                                <p:cTn id="37" presetID="10" presetClass="entr" presetSubtype="0" fill="hold" nodeType="after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13500"/>
                            </p:stCondLst>
                            <p:childTnLst>
                              <p:par>
                                <p:cTn id="41" presetID="10" presetClass="entr" presetSubtype="0" fill="hold" nodeType="afterEffect">
                                  <p:stCondLst>
                                    <p:cond delay="10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15000"/>
                            </p:stCondLst>
                            <p:childTnLst>
                              <p:par>
                                <p:cTn id="45" presetID="10" presetClass="entr" presetSubtype="0" fill="hold" nodeType="afterEffect">
                                  <p:stCondLst>
                                    <p:cond delay="10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16500"/>
                            </p:stCondLst>
                            <p:childTnLst>
                              <p:par>
                                <p:cTn id="49" presetID="10" presetClass="entr" presetSubtype="0" fill="hold" nodeType="afterEffect">
                                  <p:stCondLst>
                                    <p:cond delay="10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18000"/>
                            </p:stCondLst>
                            <p:childTnLst>
                              <p:par>
                                <p:cTn id="53" presetID="10" presetClass="entr" presetSubtype="0" fill="hold"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19500"/>
                            </p:stCondLst>
                            <p:childTnLst>
                              <p:par>
                                <p:cTn id="57" presetID="10" presetClass="entr" presetSubtype="0" fill="hold" nodeType="afterEffect">
                                  <p:stCondLst>
                                    <p:cond delay="10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21000"/>
                            </p:stCondLst>
                            <p:childTnLst>
                              <p:par>
                                <p:cTn id="61" presetID="10" presetClass="entr" presetSubtype="0" fill="hold" nodeType="afterEffect">
                                  <p:stCondLst>
                                    <p:cond delay="100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22500"/>
                            </p:stCondLst>
                            <p:childTnLst>
                              <p:par>
                                <p:cTn id="65" presetID="10" presetClass="entr" presetSubtype="0" fill="hold" nodeType="after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24000"/>
                            </p:stCondLst>
                            <p:childTnLst>
                              <p:par>
                                <p:cTn id="69" presetID="10" presetClass="entr" presetSubtype="0" fill="hold" nodeType="afterEffect">
                                  <p:stCondLst>
                                    <p:cond delay="100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25500"/>
                            </p:stCondLst>
                            <p:childTnLst>
                              <p:par>
                                <p:cTn id="73" presetID="10" presetClass="entr" presetSubtype="0" fill="hold" nodeType="afterEffect">
                                  <p:stCondLst>
                                    <p:cond delay="100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srcRect/>
          <a:stretch>
            <a:fillRect/>
          </a:stretch>
        </p:blipFill>
        <p:spPr bwMode="auto">
          <a:xfrm>
            <a:off x="685800" y="485775"/>
            <a:ext cx="7848600" cy="5686425"/>
          </a:xfrm>
          <a:prstGeom prst="rect">
            <a:avLst/>
          </a:prstGeom>
          <a:noFill/>
          <a:ln w="9525">
            <a:noFill/>
            <a:miter lim="800000"/>
            <a:headEnd/>
            <a:tailEnd/>
          </a:ln>
          <a:effectLst/>
        </p:spPr>
      </p:pic>
      <p:sp>
        <p:nvSpPr>
          <p:cNvPr id="3" name="Rectangle 2"/>
          <p:cNvSpPr/>
          <p:nvPr/>
        </p:nvSpPr>
        <p:spPr>
          <a:xfrm>
            <a:off x="4572000" y="1447800"/>
            <a:ext cx="36576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990600" y="5791200"/>
            <a:ext cx="6553200" cy="609600"/>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09600"/>
            <a:ext cx="7696200" cy="4721292"/>
          </a:xfrm>
          <a:prstGeom prst="rect">
            <a:avLst/>
          </a:prstGeom>
          <a:noFill/>
        </p:spPr>
        <p:txBody>
          <a:bodyPr wrap="square" rtlCol="0">
            <a:spAutoFit/>
          </a:bodyPr>
          <a:lstStyle/>
          <a:p>
            <a:pPr lvl="1">
              <a:lnSpc>
                <a:spcPct val="80000"/>
              </a:lnSpc>
              <a:buFont typeface="Arial" pitchFamily="34" charset="0"/>
              <a:buChar char="•"/>
            </a:pPr>
            <a:r>
              <a:rPr lang="x-none" altLang="zh-CN" sz="3200">
                <a:latin typeface="Cambria" pitchFamily="18" charset="0"/>
                <a:ea typeface="宋体" pitchFamily="2" charset="-122"/>
              </a:rPr>
              <a:t> Klon (salama, frakcionisan, duplikat)</a:t>
            </a:r>
          </a:p>
          <a:p>
            <a:pPr lvl="1">
              <a:lnSpc>
                <a:spcPct val="80000"/>
              </a:lnSpc>
            </a:pPr>
            <a:r>
              <a:rPr lang="x-none" altLang="zh-CN" sz="3200">
                <a:latin typeface="Cambria" pitchFamily="18" charset="0"/>
                <a:ea typeface="宋体" pitchFamily="2" charset="-122"/>
              </a:rPr>
              <a:t>             </a:t>
            </a:r>
            <a:r>
              <a:rPr lang="x-none" altLang="zh-CN" sz="2400">
                <a:latin typeface="Cambria" pitchFamily="18" charset="0"/>
                <a:ea typeface="宋体" pitchFamily="2" charset="-122"/>
              </a:rPr>
              <a:t>Von Elm et al. 1131 rad: 60x2, 13x3, 3x4, 2x5</a:t>
            </a:r>
            <a:endParaRPr lang="en-US" altLang="zh-CN" sz="2400" dirty="0">
              <a:latin typeface="Cambria" pitchFamily="18" charset="0"/>
              <a:ea typeface="宋体" pitchFamily="2" charset="-122"/>
            </a:endParaRPr>
          </a:p>
          <a:p>
            <a:pPr lvl="1">
              <a:lnSpc>
                <a:spcPct val="80000"/>
              </a:lnSpc>
            </a:pPr>
            <a:endParaRPr lang="x-none" altLang="zh-CN" sz="2400">
              <a:latin typeface="Cambria" pitchFamily="18" charset="0"/>
              <a:ea typeface="宋体" pitchFamily="2" charset="-122"/>
            </a:endParaRPr>
          </a:p>
          <a:p>
            <a:pPr lvl="1">
              <a:lnSpc>
                <a:spcPct val="80000"/>
              </a:lnSpc>
              <a:buFont typeface="Arial" pitchFamily="34" charset="0"/>
              <a:buChar char="•"/>
            </a:pPr>
            <a:r>
              <a:rPr lang="x-none" altLang="zh-CN" sz="3200">
                <a:latin typeface="Cambria" pitchFamily="18" charset="0"/>
                <a:ea typeface="宋体" pitchFamily="2" charset="-122"/>
              </a:rPr>
              <a:t> Lančana reakcija</a:t>
            </a:r>
            <a:endParaRPr lang="en-US" altLang="zh-CN" sz="3200" dirty="0">
              <a:latin typeface="Cambria" pitchFamily="18" charset="0"/>
              <a:ea typeface="宋体" pitchFamily="2" charset="-122"/>
            </a:endParaRPr>
          </a:p>
          <a:p>
            <a:pPr lvl="1">
              <a:lnSpc>
                <a:spcPct val="80000"/>
              </a:lnSpc>
            </a:pPr>
            <a:endParaRPr lang="x-none" altLang="zh-CN" sz="3200">
              <a:latin typeface="Cambria" pitchFamily="18" charset="0"/>
              <a:ea typeface="宋体" pitchFamily="2" charset="-122"/>
            </a:endParaRPr>
          </a:p>
          <a:p>
            <a:pPr lvl="1">
              <a:lnSpc>
                <a:spcPct val="80000"/>
              </a:lnSpc>
              <a:buFont typeface="Arial" pitchFamily="34" charset="0"/>
              <a:buChar char="•"/>
            </a:pPr>
            <a:r>
              <a:rPr lang="x-none" altLang="zh-CN" sz="3200">
                <a:latin typeface="Cambria" pitchFamily="18" charset="0"/>
                <a:ea typeface="宋体" pitchFamily="2" charset="-122"/>
              </a:rPr>
              <a:t> Hvatač pažnje</a:t>
            </a:r>
            <a:endParaRPr lang="en-US" altLang="zh-CN" sz="3200" dirty="0">
              <a:latin typeface="Cambria" pitchFamily="18" charset="0"/>
              <a:ea typeface="宋体" pitchFamily="2" charset="-122"/>
            </a:endParaRPr>
          </a:p>
          <a:p>
            <a:pPr lvl="1">
              <a:lnSpc>
                <a:spcPct val="80000"/>
              </a:lnSpc>
            </a:pPr>
            <a:endParaRPr lang="x-none" altLang="zh-CN" sz="3200">
              <a:latin typeface="Cambria" pitchFamily="18" charset="0"/>
              <a:ea typeface="宋体" pitchFamily="2" charset="-122"/>
            </a:endParaRPr>
          </a:p>
          <a:p>
            <a:pPr lvl="1">
              <a:lnSpc>
                <a:spcPct val="80000"/>
              </a:lnSpc>
              <a:buFont typeface="Arial" pitchFamily="34" charset="0"/>
              <a:buChar char="•"/>
            </a:pPr>
            <a:r>
              <a:rPr lang="x-none" altLang="zh-CN" sz="3200">
                <a:latin typeface="Cambria" pitchFamily="18" charset="0"/>
                <a:ea typeface="宋体" pitchFamily="2" charset="-122"/>
              </a:rPr>
              <a:t> Igra s vatrom</a:t>
            </a:r>
            <a:endParaRPr lang="en-US" altLang="zh-CN" sz="3200" dirty="0">
              <a:latin typeface="Cambria" pitchFamily="18" charset="0"/>
              <a:ea typeface="宋体" pitchFamily="2" charset="-122"/>
            </a:endParaRPr>
          </a:p>
          <a:p>
            <a:pPr lvl="1">
              <a:lnSpc>
                <a:spcPct val="80000"/>
              </a:lnSpc>
            </a:pPr>
            <a:endParaRPr lang="x-none" altLang="zh-CN" sz="3200">
              <a:latin typeface="Cambria" pitchFamily="18" charset="0"/>
              <a:ea typeface="宋体" pitchFamily="2" charset="-122"/>
            </a:endParaRPr>
          </a:p>
          <a:p>
            <a:pPr lvl="1">
              <a:lnSpc>
                <a:spcPct val="80000"/>
              </a:lnSpc>
              <a:buFont typeface="Arial" pitchFamily="34" charset="0"/>
              <a:buChar char="•"/>
            </a:pPr>
            <a:r>
              <a:rPr lang="x-none" altLang="zh-CN" sz="3200">
                <a:latin typeface="Cambria" pitchFamily="18" charset="0"/>
                <a:ea typeface="宋体" pitchFamily="2" charset="-122"/>
              </a:rPr>
              <a:t> Zamka</a:t>
            </a:r>
            <a:endParaRPr lang="en-US" altLang="zh-CN" sz="3200" dirty="0">
              <a:latin typeface="Cambria" pitchFamily="18" charset="0"/>
              <a:ea typeface="宋体" pitchFamily="2" charset="-122"/>
            </a:endParaRPr>
          </a:p>
          <a:p>
            <a:pPr lvl="1">
              <a:lnSpc>
                <a:spcPct val="80000"/>
              </a:lnSpc>
            </a:pPr>
            <a:endParaRPr lang="x-none" altLang="zh-CN" sz="3200">
              <a:latin typeface="Cambria" pitchFamily="18" charset="0"/>
              <a:ea typeface="宋体" pitchFamily="2" charset="-122"/>
            </a:endParaRPr>
          </a:p>
          <a:p>
            <a:pPr lvl="1">
              <a:lnSpc>
                <a:spcPct val="80000"/>
              </a:lnSpc>
              <a:buFont typeface="Arial" pitchFamily="34" charset="0"/>
              <a:buChar char="•"/>
            </a:pPr>
            <a:r>
              <a:rPr lang="x-none" altLang="zh-CN" sz="3200">
                <a:latin typeface="Cambria" pitchFamily="18" charset="0"/>
                <a:ea typeface="宋体" pitchFamily="2" charset="-122"/>
              </a:rPr>
              <a:t> Zombi</a:t>
            </a:r>
            <a:endParaRPr lang="x-none" altLang="zh-CN" sz="3200" dirty="0">
              <a:latin typeface="Cambria" pitchFamily="18" charset="0"/>
              <a:ea typeface="宋体" pitchFamily="2" charset="-122"/>
            </a:endParaRPr>
          </a:p>
        </p:txBody>
      </p:sp>
      <p:sp>
        <p:nvSpPr>
          <p:cNvPr id="5" name="TextBox 4"/>
          <p:cNvSpPr txBox="1"/>
          <p:nvPr/>
        </p:nvSpPr>
        <p:spPr>
          <a:xfrm>
            <a:off x="685800" y="5791200"/>
            <a:ext cx="6553200" cy="584775"/>
          </a:xfrm>
          <a:prstGeom prst="rect">
            <a:avLst/>
          </a:prstGeom>
          <a:noFill/>
        </p:spPr>
        <p:txBody>
          <a:bodyPr wrap="square" rtlCol="0">
            <a:spAutoFit/>
          </a:bodyPr>
          <a:lstStyle/>
          <a:p>
            <a:pPr algn="ctr"/>
            <a:r>
              <a:rPr lang="en-US" sz="3200" b="1" dirty="0">
                <a:latin typeface="Cambria" pitchFamily="18" charset="0"/>
              </a:rPr>
              <a:t>COMMON KNOWLEDGE!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2819400" y="228600"/>
            <a:ext cx="2971800" cy="6858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 y="953631"/>
            <a:ext cx="7924800" cy="2246769"/>
          </a:xfrm>
          <a:prstGeom prst="rect">
            <a:avLst/>
          </a:prstGeom>
          <a:noFill/>
        </p:spPr>
        <p:txBody>
          <a:bodyPr wrap="square" rtlCol="0">
            <a:spAutoFit/>
          </a:bodyPr>
          <a:lstStyle/>
          <a:p>
            <a:pPr>
              <a:buFont typeface="Arial" pitchFamily="34" charset="0"/>
              <a:buChar char="•"/>
            </a:pPr>
            <a:r>
              <a:rPr lang="en-US" dirty="0"/>
              <a:t> </a:t>
            </a:r>
            <a:r>
              <a:rPr lang="en-US" sz="2000" b="1" dirty="0">
                <a:latin typeface="Cambria" pitchFamily="18" charset="0"/>
              </a:rPr>
              <a:t>Similarity Score</a:t>
            </a:r>
          </a:p>
          <a:p>
            <a:pPr>
              <a:buFont typeface="Arial" pitchFamily="34" charset="0"/>
              <a:buChar char="•"/>
            </a:pPr>
            <a:endParaRPr lang="en-US" sz="2000" b="1" dirty="0">
              <a:latin typeface="Cambria" pitchFamily="18" charset="0"/>
            </a:endParaRPr>
          </a:p>
          <a:p>
            <a:pPr>
              <a:buFont typeface="Arial" pitchFamily="34" charset="0"/>
              <a:buChar char="•"/>
            </a:pPr>
            <a:r>
              <a:rPr lang="en-US" sz="2000" b="1" dirty="0">
                <a:latin typeface="Cambria" pitchFamily="18" charset="0"/>
              </a:rPr>
              <a:t>  Similarity Report</a:t>
            </a:r>
          </a:p>
          <a:p>
            <a:pPr>
              <a:buFont typeface="Arial" pitchFamily="34" charset="0"/>
              <a:buChar char="•"/>
            </a:pPr>
            <a:endParaRPr lang="en-US" sz="2000" b="1" dirty="0">
              <a:latin typeface="Cambria" pitchFamily="18" charset="0"/>
            </a:endParaRPr>
          </a:p>
          <a:p>
            <a:pPr>
              <a:buFont typeface="Arial" pitchFamily="34" charset="0"/>
              <a:buChar char="•"/>
            </a:pPr>
            <a:r>
              <a:rPr lang="en-US" sz="2000" b="1" dirty="0">
                <a:latin typeface="Cambria" pitchFamily="18" charset="0"/>
              </a:rPr>
              <a:t>  Content Tracking</a:t>
            </a:r>
          </a:p>
          <a:p>
            <a:pPr>
              <a:buFont typeface="Arial" pitchFamily="34" charset="0"/>
              <a:buChar char="•"/>
            </a:pPr>
            <a:endParaRPr lang="en-US" sz="2000" b="1" dirty="0">
              <a:latin typeface="Cambria" pitchFamily="18" charset="0"/>
            </a:endParaRPr>
          </a:p>
          <a:p>
            <a:pPr>
              <a:buFont typeface="Arial" pitchFamily="34" charset="0"/>
              <a:buChar char="•"/>
            </a:pPr>
            <a:r>
              <a:rPr lang="en-US" sz="2000" b="1" dirty="0">
                <a:latin typeface="Cambria" pitchFamily="18" charset="0"/>
              </a:rPr>
              <a:t>  Side-by-side Comparison</a:t>
            </a:r>
          </a:p>
        </p:txBody>
      </p:sp>
      <p:sp>
        <p:nvSpPr>
          <p:cNvPr id="5" name="TextBox 4"/>
          <p:cNvSpPr txBox="1"/>
          <p:nvPr/>
        </p:nvSpPr>
        <p:spPr>
          <a:xfrm>
            <a:off x="2133600" y="253425"/>
            <a:ext cx="4267200" cy="584775"/>
          </a:xfrm>
          <a:prstGeom prst="rect">
            <a:avLst/>
          </a:prstGeom>
          <a:noFill/>
        </p:spPr>
        <p:txBody>
          <a:bodyPr wrap="square" rtlCol="0">
            <a:spAutoFit/>
          </a:bodyPr>
          <a:lstStyle/>
          <a:p>
            <a:pPr algn="ctr"/>
            <a:r>
              <a:rPr lang="en-US" sz="3200" b="1" dirty="0">
                <a:latin typeface="Cambria" pitchFamily="18" charset="0"/>
              </a:rPr>
              <a:t>CROSSCHECK</a:t>
            </a:r>
          </a:p>
        </p:txBody>
      </p:sp>
      <p:sp>
        <p:nvSpPr>
          <p:cNvPr id="7" name="TextBox 6"/>
          <p:cNvSpPr txBox="1"/>
          <p:nvPr/>
        </p:nvSpPr>
        <p:spPr>
          <a:xfrm>
            <a:off x="609600" y="3505200"/>
            <a:ext cx="7772400" cy="3139321"/>
          </a:xfrm>
          <a:prstGeom prst="rect">
            <a:avLst/>
          </a:prstGeom>
          <a:noFill/>
        </p:spPr>
        <p:txBody>
          <a:bodyPr wrap="square" rtlCol="0">
            <a:spAutoFit/>
          </a:bodyPr>
          <a:lstStyle/>
          <a:p>
            <a:r>
              <a:rPr lang="en-US" b="1" dirty="0">
                <a:solidFill>
                  <a:srgbClr val="C00000"/>
                </a:solidFill>
                <a:latin typeface="Cambria" pitchFamily="18" charset="0"/>
              </a:rPr>
              <a:t>Primer:</a:t>
            </a:r>
          </a:p>
          <a:p>
            <a:endParaRPr lang="en-US" dirty="0">
              <a:latin typeface="Cambria" pitchFamily="18" charset="0"/>
            </a:endParaRPr>
          </a:p>
          <a:p>
            <a:r>
              <a:rPr lang="en-US" i="1" dirty="0">
                <a:latin typeface="Cambria" pitchFamily="18" charset="0"/>
              </a:rPr>
              <a:t>Similarity Score: </a:t>
            </a:r>
            <a:r>
              <a:rPr lang="en-US" b="1" dirty="0">
                <a:latin typeface="Cambria" pitchFamily="18" charset="0"/>
              </a:rPr>
              <a:t>25%</a:t>
            </a:r>
          </a:p>
          <a:p>
            <a:endParaRPr lang="en-US" dirty="0">
              <a:latin typeface="Cambria" pitchFamily="18" charset="0"/>
            </a:endParaRPr>
          </a:p>
          <a:p>
            <a:r>
              <a:rPr lang="en-US" i="1" dirty="0">
                <a:latin typeface="Cambria" pitchFamily="18" charset="0"/>
              </a:rPr>
              <a:t>Similarity Report: </a:t>
            </a:r>
          </a:p>
          <a:p>
            <a:r>
              <a:rPr lang="en-US" dirty="0">
                <a:latin typeface="Cambria" pitchFamily="18" charset="0"/>
              </a:rPr>
              <a:t>                   </a:t>
            </a:r>
            <a:r>
              <a:rPr lang="en-US" dirty="0" err="1">
                <a:latin typeface="Cambria" pitchFamily="18" charset="0"/>
              </a:rPr>
              <a:t>Izvor</a:t>
            </a:r>
            <a:r>
              <a:rPr lang="en-US" dirty="0">
                <a:latin typeface="Cambria" pitchFamily="18" charset="0"/>
              </a:rPr>
              <a:t> A: </a:t>
            </a:r>
            <a:r>
              <a:rPr lang="en-US" b="1" dirty="0">
                <a:latin typeface="Cambria" pitchFamily="18" charset="0"/>
              </a:rPr>
              <a:t>20%</a:t>
            </a:r>
          </a:p>
          <a:p>
            <a:r>
              <a:rPr lang="en-US" dirty="0">
                <a:latin typeface="Cambria" pitchFamily="18" charset="0"/>
              </a:rPr>
              <a:t>                   </a:t>
            </a:r>
            <a:r>
              <a:rPr lang="en-US" dirty="0" err="1">
                <a:latin typeface="Cambria" pitchFamily="18" charset="0"/>
              </a:rPr>
              <a:t>Izvor</a:t>
            </a:r>
            <a:r>
              <a:rPr lang="en-US" dirty="0">
                <a:latin typeface="Cambria" pitchFamily="18" charset="0"/>
              </a:rPr>
              <a:t> B: </a:t>
            </a:r>
            <a:r>
              <a:rPr lang="en-US" b="1" dirty="0">
                <a:latin typeface="Cambria" pitchFamily="18" charset="0"/>
              </a:rPr>
              <a:t>5%</a:t>
            </a:r>
          </a:p>
          <a:p>
            <a:endParaRPr lang="en-US" dirty="0">
              <a:latin typeface="Cambria" pitchFamily="18" charset="0"/>
            </a:endParaRPr>
          </a:p>
          <a:p>
            <a:r>
              <a:rPr lang="en-US" i="1" dirty="0">
                <a:latin typeface="Cambria" pitchFamily="18" charset="0"/>
              </a:rPr>
              <a:t>Content Tracking:</a:t>
            </a:r>
          </a:p>
          <a:p>
            <a:r>
              <a:rPr lang="en-US" dirty="0">
                <a:latin typeface="Cambria" pitchFamily="18" charset="0"/>
              </a:rPr>
              <a:t>                   </a:t>
            </a:r>
            <a:r>
              <a:rPr lang="en-US" dirty="0" err="1">
                <a:latin typeface="Cambria" pitchFamily="18" charset="0"/>
              </a:rPr>
              <a:t>Izvor</a:t>
            </a:r>
            <a:r>
              <a:rPr lang="en-US" dirty="0">
                <a:latin typeface="Cambria" pitchFamily="18" charset="0"/>
              </a:rPr>
              <a:t> B: </a:t>
            </a:r>
            <a:r>
              <a:rPr lang="en-US" b="1" dirty="0">
                <a:latin typeface="Cambria" pitchFamily="18" charset="0"/>
              </a:rPr>
              <a:t>15% </a:t>
            </a:r>
            <a:r>
              <a:rPr lang="en-US" dirty="0">
                <a:latin typeface="Cambria" pitchFamily="18" charset="0"/>
              </a:rPr>
              <a:t>(10% je </a:t>
            </a:r>
            <a:r>
              <a:rPr lang="en-US" dirty="0" err="1">
                <a:latin typeface="Cambria" pitchFamily="18" charset="0"/>
              </a:rPr>
              <a:t>deo</a:t>
            </a:r>
            <a:r>
              <a:rPr lang="en-US" dirty="0">
                <a:latin typeface="Cambria" pitchFamily="18" charset="0"/>
              </a:rPr>
              <a:t> </a:t>
            </a:r>
            <a:r>
              <a:rPr lang="en-US" dirty="0" err="1">
                <a:latin typeface="Cambria" pitchFamily="18" charset="0"/>
              </a:rPr>
              <a:t>teksta</a:t>
            </a:r>
            <a:r>
              <a:rPr lang="en-US" dirty="0">
                <a:latin typeface="Cambria" pitchFamily="18" charset="0"/>
              </a:rPr>
              <a:t> </a:t>
            </a:r>
            <a:r>
              <a:rPr lang="en-US" dirty="0" err="1">
                <a:latin typeface="Cambria" pitchFamily="18" charset="0"/>
              </a:rPr>
              <a:t>iz</a:t>
            </a:r>
            <a:r>
              <a:rPr lang="en-US" dirty="0">
                <a:latin typeface="Cambria" pitchFamily="18" charset="0"/>
              </a:rPr>
              <a:t> </a:t>
            </a:r>
            <a:r>
              <a:rPr lang="en-US" dirty="0" err="1">
                <a:latin typeface="Cambria" pitchFamily="18" charset="0"/>
              </a:rPr>
              <a:t>Izvora</a:t>
            </a:r>
            <a:r>
              <a:rPr lang="en-US" dirty="0">
                <a:latin typeface="Cambria" pitchFamily="18" charset="0"/>
              </a:rPr>
              <a:t> A </a:t>
            </a:r>
            <a:r>
              <a:rPr lang="en-US" dirty="0" err="1">
                <a:latin typeface="Cambria" pitchFamily="18" charset="0"/>
              </a:rPr>
              <a:t>i</a:t>
            </a:r>
            <a:r>
              <a:rPr lang="en-US" dirty="0">
                <a:latin typeface="Cambria" pitchFamily="18" charset="0"/>
              </a:rPr>
              <a:t> </a:t>
            </a:r>
            <a:r>
              <a:rPr lang="en-US" dirty="0" err="1">
                <a:latin typeface="Cambria" pitchFamily="18" charset="0"/>
              </a:rPr>
              <a:t>na</a:t>
            </a:r>
            <a:r>
              <a:rPr lang="en-US" dirty="0">
                <a:latin typeface="Cambria" pitchFamily="18" charset="0"/>
              </a:rPr>
              <a:t> </a:t>
            </a:r>
            <a:r>
              <a:rPr lang="en-US" dirty="0" err="1">
                <a:latin typeface="Cambria" pitchFamily="18" charset="0"/>
              </a:rPr>
              <a:t>taj</a:t>
            </a:r>
            <a:r>
              <a:rPr lang="en-US" dirty="0">
                <a:latin typeface="Cambria" pitchFamily="18" charset="0"/>
              </a:rPr>
              <a:t> </a:t>
            </a:r>
            <a:r>
              <a:rPr lang="en-US" dirty="0" err="1">
                <a:latin typeface="Cambria" pitchFamily="18" charset="0"/>
              </a:rPr>
              <a:t>na</a:t>
            </a:r>
            <a:r>
              <a:rPr lang="sr-Latn-CS" dirty="0">
                <a:latin typeface="Cambria" pitchFamily="18" charset="0"/>
              </a:rPr>
              <a:t>čin je maskirano ta</a:t>
            </a:r>
            <a:r>
              <a:rPr lang="en-US" dirty="0">
                <a:latin typeface="Cambria" pitchFamily="18" charset="0"/>
              </a:rPr>
              <a:t>k</a:t>
            </a:r>
            <a:r>
              <a:rPr lang="sr-Latn-CS" dirty="0">
                <a:latin typeface="Cambria" pitchFamily="18" charset="0"/>
              </a:rPr>
              <a:t>o da ga Similarit</a:t>
            </a:r>
            <a:r>
              <a:rPr lang="en-US" dirty="0">
                <a:latin typeface="Cambria" pitchFamily="18" charset="0"/>
              </a:rPr>
              <a:t>y</a:t>
            </a:r>
            <a:r>
              <a:rPr lang="sr-Latn-CS" dirty="0">
                <a:latin typeface="Cambria" pitchFamily="18" charset="0"/>
              </a:rPr>
              <a:t> Report ne prepo</a:t>
            </a:r>
            <a:r>
              <a:rPr lang="en-US" dirty="0">
                <a:latin typeface="Cambria" pitchFamily="18" charset="0"/>
              </a:rPr>
              <a:t>z</a:t>
            </a:r>
            <a:r>
              <a:rPr lang="sr-Latn-CS" dirty="0">
                <a:latin typeface="Cambria" pitchFamily="18" charset="0"/>
              </a:rPr>
              <a:t>naje)</a:t>
            </a:r>
            <a:endParaRPr lang="en-US" dirty="0">
              <a:latin typeface="Cambria" pitchFamily="18" charset="0"/>
            </a:endParaRPr>
          </a:p>
        </p:txBody>
      </p:sp>
      <p:sp>
        <p:nvSpPr>
          <p:cNvPr id="8" name="Curved Right Arrow 7"/>
          <p:cNvSpPr/>
          <p:nvPr/>
        </p:nvSpPr>
        <p:spPr>
          <a:xfrm>
            <a:off x="152400" y="4191000"/>
            <a:ext cx="304800" cy="45720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Curved Right Arrow 8"/>
          <p:cNvSpPr/>
          <p:nvPr/>
        </p:nvSpPr>
        <p:spPr>
          <a:xfrm>
            <a:off x="76200" y="4876800"/>
            <a:ext cx="457200" cy="99060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9154" name="Picture 2" descr="Image result for cross check ithenticate"/>
          <p:cNvPicPr>
            <a:picLocks noChangeAspect="1" noChangeArrowheads="1"/>
          </p:cNvPicPr>
          <p:nvPr/>
        </p:nvPicPr>
        <p:blipFill>
          <a:blip r:embed="rId2"/>
          <a:srcRect/>
          <a:stretch>
            <a:fillRect/>
          </a:stretch>
        </p:blipFill>
        <p:spPr bwMode="auto">
          <a:xfrm>
            <a:off x="4419600" y="1828800"/>
            <a:ext cx="4443942" cy="21050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1600200" y="990600"/>
            <a:ext cx="5943600" cy="416052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43000"/>
            <a:ext cx="3810000" cy="609600"/>
          </a:xfrm>
          <a:prstGeom prst="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800" y="304800"/>
            <a:ext cx="6934200" cy="4001095"/>
          </a:xfrm>
          <a:prstGeom prst="rect">
            <a:avLst/>
          </a:prstGeom>
          <a:noFill/>
        </p:spPr>
        <p:txBody>
          <a:bodyPr wrap="square" rtlCol="0">
            <a:spAutoFit/>
          </a:bodyPr>
          <a:lstStyle/>
          <a:p>
            <a:r>
              <a:rPr lang="sr-Latn-CS" sz="2800" b="1" dirty="0">
                <a:solidFill>
                  <a:schemeClr val="tx1">
                    <a:lumMod val="75000"/>
                    <a:lumOff val="25000"/>
                  </a:schemeClr>
                </a:solidFill>
                <a:latin typeface="Cambria" pitchFamily="18" charset="0"/>
              </a:rPr>
              <a:t>Želite da objavite svoj rad?</a:t>
            </a:r>
          </a:p>
          <a:p>
            <a:endParaRPr lang="sr-Latn-CS" sz="2800" b="1" dirty="0">
              <a:solidFill>
                <a:schemeClr val="tx1">
                  <a:lumMod val="75000"/>
                  <a:lumOff val="25000"/>
                </a:schemeClr>
              </a:solidFill>
              <a:latin typeface="Cambria" pitchFamily="18" charset="0"/>
            </a:endParaRPr>
          </a:p>
          <a:p>
            <a:endParaRPr lang="sr-Latn-CS" dirty="0">
              <a:latin typeface="Cambria" pitchFamily="18" charset="0"/>
            </a:endParaRPr>
          </a:p>
          <a:p>
            <a:endParaRPr lang="sr-Latn-CS" dirty="0">
              <a:latin typeface="Cambria" pitchFamily="18" charset="0"/>
            </a:endParaRPr>
          </a:p>
          <a:p>
            <a:pPr algn="r"/>
            <a:endParaRPr lang="sr-Latn-CS" dirty="0">
              <a:latin typeface="Cambria" pitchFamily="18" charset="0"/>
            </a:endParaRPr>
          </a:p>
          <a:p>
            <a:endParaRPr lang="sr-Latn-CS" dirty="0">
              <a:latin typeface="Cambria" pitchFamily="18" charset="0"/>
            </a:endParaRPr>
          </a:p>
          <a:p>
            <a:pPr marL="342900" indent="-342900">
              <a:buFont typeface="+mj-lt"/>
              <a:buAutoNum type="arabicPeriod"/>
            </a:pPr>
            <a:r>
              <a:rPr lang="sr-Latn-CS" i="1" dirty="0">
                <a:latin typeface="Cambria" pitchFamily="18" charset="0"/>
              </a:rPr>
              <a:t>Cover letter</a:t>
            </a:r>
          </a:p>
          <a:p>
            <a:pPr marL="342900" indent="-342900">
              <a:buFont typeface="+mj-lt"/>
              <a:buAutoNum type="arabicPeriod"/>
            </a:pPr>
            <a:endParaRPr lang="sr-Latn-CS" i="1" dirty="0">
              <a:latin typeface="Cambria" pitchFamily="18" charset="0"/>
            </a:endParaRPr>
          </a:p>
          <a:p>
            <a:pPr marL="342900" indent="-342900">
              <a:buFont typeface="+mj-lt"/>
              <a:buAutoNum type="arabicPeriod"/>
            </a:pPr>
            <a:r>
              <a:rPr lang="sr-Latn-CS" i="1" dirty="0">
                <a:latin typeface="Cambria" pitchFamily="18" charset="0"/>
              </a:rPr>
              <a:t>Literature Review Update</a:t>
            </a:r>
          </a:p>
          <a:p>
            <a:pPr marL="342900" indent="-342900">
              <a:buFont typeface="+mj-lt"/>
              <a:buAutoNum type="arabicPeriod"/>
            </a:pPr>
            <a:endParaRPr lang="sr-Latn-CS" i="1" dirty="0">
              <a:latin typeface="Cambria" pitchFamily="18" charset="0"/>
            </a:endParaRPr>
          </a:p>
          <a:p>
            <a:pPr marL="342900" indent="-342900">
              <a:buFont typeface="+mj-lt"/>
              <a:buAutoNum type="arabicPeriod"/>
            </a:pPr>
            <a:r>
              <a:rPr lang="sr-Latn-CS" i="1" dirty="0">
                <a:latin typeface="Cambria" pitchFamily="18" charset="0"/>
              </a:rPr>
              <a:t>Electronic Submission of Manuscript</a:t>
            </a:r>
          </a:p>
          <a:p>
            <a:pPr marL="342900" indent="-342900">
              <a:buFont typeface="+mj-lt"/>
              <a:buAutoNum type="arabicPeriod"/>
            </a:pPr>
            <a:endParaRPr lang="sr-Latn-CS" dirty="0"/>
          </a:p>
          <a:p>
            <a:pPr marL="342900" indent="-342900">
              <a:buFont typeface="+mj-lt"/>
              <a:buAutoNum type="arabicPeriod"/>
            </a:pPr>
            <a:endParaRPr lang="en-US" dirty="0"/>
          </a:p>
        </p:txBody>
      </p:sp>
      <p:sp>
        <p:nvSpPr>
          <p:cNvPr id="3" name="TextBox 2"/>
          <p:cNvSpPr txBox="1"/>
          <p:nvPr/>
        </p:nvSpPr>
        <p:spPr>
          <a:xfrm>
            <a:off x="381000" y="1143000"/>
            <a:ext cx="4495800" cy="584775"/>
          </a:xfrm>
          <a:prstGeom prst="rect">
            <a:avLst/>
          </a:prstGeom>
          <a:noFill/>
        </p:spPr>
        <p:txBody>
          <a:bodyPr wrap="square" rtlCol="0">
            <a:spAutoFit/>
          </a:bodyPr>
          <a:lstStyle/>
          <a:p>
            <a:r>
              <a:rPr lang="sr-Latn-CS" sz="3200" b="1" dirty="0">
                <a:solidFill>
                  <a:schemeClr val="tx1">
                    <a:lumMod val="95000"/>
                    <a:lumOff val="5000"/>
                  </a:schemeClr>
                </a:solidFill>
                <a:latin typeface="Cambria" pitchFamily="18" charset="0"/>
              </a:rPr>
              <a:t>Uputstvo za autore</a:t>
            </a:r>
            <a:endParaRPr lang="en-US" sz="3200" b="1" dirty="0">
              <a:solidFill>
                <a:schemeClr val="tx1">
                  <a:lumMod val="95000"/>
                  <a:lumOff val="5000"/>
                </a:schemeClr>
              </a:solidFill>
              <a:latin typeface="Cambria" pitchFamily="18" charset="0"/>
            </a:endParaRPr>
          </a:p>
        </p:txBody>
      </p:sp>
      <p:sp>
        <p:nvSpPr>
          <p:cNvPr id="5" name="Curved Right Arrow 4"/>
          <p:cNvSpPr/>
          <p:nvPr/>
        </p:nvSpPr>
        <p:spPr>
          <a:xfrm>
            <a:off x="762000" y="4114800"/>
            <a:ext cx="685800" cy="914400"/>
          </a:xfrm>
          <a:prstGeom prst="curvedRigh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descr="Image result for aseestant"/>
          <p:cNvPicPr>
            <a:picLocks noChangeAspect="1" noChangeArrowheads="1"/>
          </p:cNvPicPr>
          <p:nvPr/>
        </p:nvPicPr>
        <p:blipFill>
          <a:blip r:embed="rId3"/>
          <a:srcRect/>
          <a:stretch>
            <a:fillRect/>
          </a:stretch>
        </p:blipFill>
        <p:spPr bwMode="auto">
          <a:xfrm>
            <a:off x="4724400" y="5410200"/>
            <a:ext cx="4267200" cy="1223265"/>
          </a:xfrm>
          <a:prstGeom prst="rect">
            <a:avLst/>
          </a:prstGeom>
          <a:noFill/>
        </p:spPr>
      </p:pic>
      <p:sp>
        <p:nvSpPr>
          <p:cNvPr id="8" name="TextBox 7"/>
          <p:cNvSpPr txBox="1"/>
          <p:nvPr/>
        </p:nvSpPr>
        <p:spPr>
          <a:xfrm>
            <a:off x="1447800" y="4596825"/>
            <a:ext cx="7543800" cy="584775"/>
          </a:xfrm>
          <a:prstGeom prst="rect">
            <a:avLst/>
          </a:prstGeom>
          <a:noFill/>
        </p:spPr>
        <p:txBody>
          <a:bodyPr wrap="square" rtlCol="0">
            <a:spAutoFit/>
          </a:bodyPr>
          <a:lstStyle/>
          <a:p>
            <a:r>
              <a:rPr lang="sr-Latn-CS" sz="3200" b="1" dirty="0">
                <a:latin typeface="Cambria" pitchFamily="18" charset="0"/>
              </a:rPr>
              <a:t>ASEESTANT </a:t>
            </a:r>
            <a:r>
              <a:rPr lang="sr-Latn-CS" sz="2000" b="1" dirty="0">
                <a:latin typeface="Cambria" pitchFamily="18" charset="0"/>
              </a:rPr>
              <a:t>(sistem elektronskog uređivanja časopisa )</a:t>
            </a:r>
            <a:endParaRPr lang="en-US" sz="2000" b="1" dirty="0">
              <a:latin typeface="Cambria" pitchFamily="18" charset="0"/>
            </a:endParaRPr>
          </a:p>
        </p:txBody>
      </p:sp>
      <p:cxnSp>
        <p:nvCxnSpPr>
          <p:cNvPr id="10" name="Straight Connector 9"/>
          <p:cNvCxnSpPr/>
          <p:nvPr/>
        </p:nvCxnSpPr>
        <p:spPr>
          <a:xfrm>
            <a:off x="1524000" y="5181600"/>
            <a:ext cx="7315200" cy="15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600200"/>
            <a:ext cx="7992888" cy="5229200"/>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A</a:t>
            </a:r>
            <a:r>
              <a:rPr lang="en-US" altLang="zh-CN" sz="3000" dirty="0">
                <a:solidFill>
                  <a:prstClr val="black"/>
                </a:solidFill>
                <a:latin typeface="Cambria" pitchFamily="18" charset="0"/>
              </a:rPr>
              <a:t>ttention to details</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C</a:t>
            </a:r>
            <a:r>
              <a:rPr lang="en-US" altLang="zh-CN" sz="3000" dirty="0">
                <a:solidFill>
                  <a:prstClr val="black"/>
                </a:solidFill>
                <a:latin typeface="Cambria" pitchFamily="18" charset="0"/>
              </a:rPr>
              <a:t>heck and double check your work</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C</a:t>
            </a:r>
            <a:r>
              <a:rPr lang="en-US" altLang="zh-CN" sz="3000" dirty="0">
                <a:solidFill>
                  <a:prstClr val="black"/>
                </a:solidFill>
                <a:latin typeface="Cambria" pitchFamily="18" charset="0"/>
              </a:rPr>
              <a:t>onsider the reviewers’ comments</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E</a:t>
            </a:r>
            <a:r>
              <a:rPr lang="en-US" altLang="zh-CN" sz="3000" dirty="0">
                <a:solidFill>
                  <a:prstClr val="black"/>
                </a:solidFill>
                <a:latin typeface="Cambria" pitchFamily="18" charset="0"/>
              </a:rPr>
              <a:t>nglish must be as good as possible</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P</a:t>
            </a:r>
            <a:r>
              <a:rPr lang="en-US" altLang="zh-CN" sz="3000" dirty="0">
                <a:solidFill>
                  <a:prstClr val="black"/>
                </a:solidFill>
                <a:latin typeface="Cambria" pitchFamily="18" charset="0"/>
              </a:rPr>
              <a:t>resentation is important</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T</a:t>
            </a:r>
            <a:r>
              <a:rPr lang="en-US" altLang="zh-CN" sz="3000" dirty="0">
                <a:solidFill>
                  <a:prstClr val="black"/>
                </a:solidFill>
                <a:latin typeface="Cambria" pitchFamily="18" charset="0"/>
              </a:rPr>
              <a:t>ake your time with revision</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A</a:t>
            </a:r>
            <a:r>
              <a:rPr lang="en-US" altLang="zh-CN" sz="3000" dirty="0">
                <a:solidFill>
                  <a:prstClr val="black"/>
                </a:solidFill>
                <a:latin typeface="Cambria" pitchFamily="18" charset="0"/>
              </a:rPr>
              <a:t>cknowledge those who have helped you</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N</a:t>
            </a:r>
            <a:r>
              <a:rPr lang="en-US" altLang="zh-CN" sz="3000" dirty="0">
                <a:solidFill>
                  <a:prstClr val="black"/>
                </a:solidFill>
                <a:latin typeface="Cambria" pitchFamily="18" charset="0"/>
              </a:rPr>
              <a:t>ew, original and previously unpublished</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C</a:t>
            </a:r>
            <a:r>
              <a:rPr lang="en-US" altLang="zh-CN" sz="3000" dirty="0">
                <a:solidFill>
                  <a:prstClr val="black"/>
                </a:solidFill>
                <a:latin typeface="Cambria" pitchFamily="18" charset="0"/>
              </a:rPr>
              <a:t>ritically evaluate your own manuscript</a:t>
            </a:r>
          </a:p>
          <a:p>
            <a:pPr marL="118872" indent="0">
              <a:lnSpc>
                <a:spcPct val="90000"/>
              </a:lnSpc>
              <a:buClr>
                <a:srgbClr val="00FF00"/>
              </a:buClr>
              <a:buFont typeface="Wingdings 2"/>
              <a:buNone/>
              <a:defRPr/>
            </a:pPr>
            <a:r>
              <a:rPr lang="en-US" altLang="zh-CN" sz="3000" b="1" dirty="0">
                <a:solidFill>
                  <a:srgbClr val="FF0000"/>
                </a:solidFill>
                <a:effectLst>
                  <a:outerShdw blurRad="38100" dist="38100" dir="2700000" algn="tl">
                    <a:srgbClr val="C0C0C0"/>
                  </a:outerShdw>
                </a:effectLst>
                <a:latin typeface="Cambria" pitchFamily="18" charset="0"/>
              </a:rPr>
              <a:t>E</a:t>
            </a:r>
            <a:r>
              <a:rPr lang="en-US" altLang="zh-CN" sz="3000" dirty="0">
                <a:solidFill>
                  <a:prstClr val="black"/>
                </a:solidFill>
                <a:latin typeface="Cambria" pitchFamily="18" charset="0"/>
              </a:rPr>
              <a:t>thical rules must be obeyed</a:t>
            </a:r>
          </a:p>
          <a:p>
            <a:pPr marL="118872" indent="0">
              <a:lnSpc>
                <a:spcPct val="90000"/>
              </a:lnSpc>
              <a:buClr>
                <a:srgbClr val="4F81BD"/>
              </a:buClr>
              <a:buFont typeface="Wingdings 2"/>
              <a:buNone/>
              <a:defRPr/>
            </a:pPr>
            <a:endParaRPr lang="zh-CN" altLang="en-US" sz="2000" dirty="0">
              <a:solidFill>
                <a:prstClr val="black"/>
              </a:solidFill>
              <a:latin typeface="Arial" charset="0"/>
            </a:endParaRPr>
          </a:p>
          <a:p>
            <a:pPr algn="r">
              <a:lnSpc>
                <a:spcPct val="90000"/>
              </a:lnSpc>
              <a:buClr>
                <a:srgbClr val="4F81BD"/>
              </a:buClr>
              <a:buFont typeface="Wingdings" pitchFamily="2" charset="2"/>
              <a:buNone/>
              <a:defRPr/>
            </a:pPr>
            <a:endParaRPr lang="x-none" altLang="zh-CN" sz="1600" dirty="0">
              <a:solidFill>
                <a:srgbClr val="000099"/>
              </a:solidFill>
              <a:latin typeface="Arial" charset="0"/>
            </a:endParaRPr>
          </a:p>
          <a:p>
            <a:pPr algn="r">
              <a:lnSpc>
                <a:spcPct val="90000"/>
              </a:lnSpc>
              <a:buClr>
                <a:srgbClr val="4F81BD"/>
              </a:buClr>
              <a:buFont typeface="Wingdings" pitchFamily="2" charset="2"/>
              <a:buNone/>
              <a:defRPr/>
            </a:pPr>
            <a:endParaRPr lang="x-none" altLang="zh-CN" sz="1600" dirty="0">
              <a:solidFill>
                <a:srgbClr val="000099"/>
              </a:solidFill>
              <a:latin typeface="Arial" charset="0"/>
            </a:endParaRPr>
          </a:p>
          <a:p>
            <a:pPr algn="r">
              <a:lnSpc>
                <a:spcPct val="90000"/>
              </a:lnSpc>
              <a:buClr>
                <a:srgbClr val="4F81BD"/>
              </a:buClr>
              <a:buFont typeface="Wingdings" pitchFamily="2" charset="2"/>
              <a:buNone/>
              <a:defRPr/>
            </a:pPr>
            <a:r>
              <a:rPr lang="en-US" altLang="zh-CN" sz="1600" dirty="0">
                <a:solidFill>
                  <a:srgbClr val="000099"/>
                </a:solidFill>
                <a:latin typeface="Cambria" pitchFamily="18" charset="0"/>
              </a:rPr>
              <a:t>Nigel John Cook</a:t>
            </a:r>
          </a:p>
          <a:p>
            <a:pPr algn="r">
              <a:lnSpc>
                <a:spcPct val="90000"/>
              </a:lnSpc>
              <a:buClr>
                <a:srgbClr val="4F81BD"/>
              </a:buClr>
              <a:buFont typeface="Wingdings" pitchFamily="2" charset="2"/>
              <a:buNone/>
              <a:defRPr/>
            </a:pPr>
            <a:r>
              <a:rPr lang="en-US" altLang="zh-CN" sz="1600" dirty="0">
                <a:solidFill>
                  <a:srgbClr val="000099"/>
                </a:solidFill>
                <a:latin typeface="Cambria" pitchFamily="18" charset="0"/>
              </a:rPr>
              <a:t>Editor-in-Chief, </a:t>
            </a:r>
            <a:r>
              <a:rPr lang="en-US" altLang="zh-CN" sz="1600" i="1" dirty="0">
                <a:solidFill>
                  <a:srgbClr val="000099"/>
                </a:solidFill>
                <a:latin typeface="Cambria" pitchFamily="18" charset="0"/>
              </a:rPr>
              <a:t>Ore Geology Reviews</a:t>
            </a:r>
          </a:p>
        </p:txBody>
      </p:sp>
      <p:sp>
        <p:nvSpPr>
          <p:cNvPr id="5" name="Title 4">
            <a:extLst>
              <a:ext uri="{FF2B5EF4-FFF2-40B4-BE49-F238E27FC236}">
                <a16:creationId xmlns:a16="http://schemas.microsoft.com/office/drawing/2014/main" id="{285E2C0B-B11F-4EAB-B350-68E9C271D87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021260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2260937"/>
            <a:ext cx="7467600" cy="1323439"/>
          </a:xfrm>
          <a:prstGeom prst="rect">
            <a:avLst/>
          </a:prstGeom>
          <a:noFill/>
        </p:spPr>
        <p:txBody>
          <a:bodyPr wrap="square" rtlCol="0">
            <a:spAutoFit/>
          </a:bodyPr>
          <a:lstStyle/>
          <a:p>
            <a:r>
              <a:rPr lang="en-US" sz="2000" b="1" i="1" dirty="0">
                <a:latin typeface="Cambria" pitchFamily="18" charset="0"/>
              </a:rPr>
              <a:t>‘’Most people say that it is the intellect which makes a great scientist. They are wrong: it is character.”</a:t>
            </a:r>
          </a:p>
          <a:p>
            <a:endParaRPr lang="en-US" sz="2000" i="1" dirty="0">
              <a:latin typeface="Cambria" pitchFamily="18" charset="0"/>
            </a:endParaRPr>
          </a:p>
          <a:p>
            <a:r>
              <a:rPr lang="en-US" sz="2000" i="1" dirty="0">
                <a:latin typeface="Cambria" pitchFamily="18" charset="0"/>
              </a:rPr>
              <a:t>                                                                           </a:t>
            </a:r>
            <a:r>
              <a:rPr lang="en-US" sz="2000" dirty="0">
                <a:latin typeface="Cambria" pitchFamily="18" charset="0"/>
              </a:rPr>
              <a:t>Albert Einstein, scientist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Text Box 13" descr="White marble"/>
          <p:cNvSpPr txBox="1">
            <a:spLocks noChangeArrowheads="1"/>
          </p:cNvSpPr>
          <p:nvPr/>
        </p:nvSpPr>
        <p:spPr bwMode="auto">
          <a:xfrm>
            <a:off x="1330325" y="3873500"/>
            <a:ext cx="1873250"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en-GB" sz="3200">
                <a:latin typeface="Arial Narrow" pitchFamily="34" charset="0"/>
              </a:rPr>
              <a:t>Methods</a:t>
            </a:r>
            <a:endParaRPr lang="en-US" sz="3200">
              <a:latin typeface="Arial Narrow" pitchFamily="34" charset="0"/>
            </a:endParaRPr>
          </a:p>
        </p:txBody>
      </p:sp>
      <p:sp>
        <p:nvSpPr>
          <p:cNvPr id="35844" name="Text Box 14" descr="White marble"/>
          <p:cNvSpPr txBox="1">
            <a:spLocks noChangeArrowheads="1"/>
          </p:cNvSpPr>
          <p:nvPr/>
        </p:nvSpPr>
        <p:spPr bwMode="auto">
          <a:xfrm>
            <a:off x="3348038" y="3873500"/>
            <a:ext cx="1944687"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r>
              <a:rPr lang="en-GB" sz="3200" dirty="0">
                <a:latin typeface="Arial Narrow" pitchFamily="34" charset="0"/>
              </a:rPr>
              <a:t>Results</a:t>
            </a:r>
            <a:endParaRPr lang="en-US" sz="3200" dirty="0">
              <a:latin typeface="Arial Narrow" pitchFamily="34" charset="0"/>
            </a:endParaRPr>
          </a:p>
        </p:txBody>
      </p:sp>
      <p:sp>
        <p:nvSpPr>
          <p:cNvPr id="35845" name="Text Box 15" descr="White marble"/>
          <p:cNvSpPr txBox="1">
            <a:spLocks noChangeArrowheads="1"/>
          </p:cNvSpPr>
          <p:nvPr/>
        </p:nvSpPr>
        <p:spPr bwMode="auto">
          <a:xfrm>
            <a:off x="5408613" y="3860800"/>
            <a:ext cx="1971675"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en-GB" sz="3200" dirty="0">
                <a:latin typeface="Arial Narrow" pitchFamily="34" charset="0"/>
              </a:rPr>
              <a:t>Discussion</a:t>
            </a:r>
            <a:endParaRPr lang="en-US" sz="3200" dirty="0">
              <a:latin typeface="Arial Narrow" pitchFamily="34" charset="0"/>
            </a:endParaRPr>
          </a:p>
        </p:txBody>
      </p:sp>
      <p:sp>
        <p:nvSpPr>
          <p:cNvPr id="35846" name="Text Box 17" descr="White marble"/>
          <p:cNvSpPr txBox="1">
            <a:spLocks noChangeArrowheads="1"/>
          </p:cNvSpPr>
          <p:nvPr/>
        </p:nvSpPr>
        <p:spPr bwMode="auto">
          <a:xfrm>
            <a:off x="2339975" y="3213100"/>
            <a:ext cx="2006600"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en-GB" sz="3200" dirty="0">
                <a:latin typeface="Arial Narrow" pitchFamily="34" charset="0"/>
              </a:rPr>
              <a:t>Conclusion</a:t>
            </a:r>
            <a:endParaRPr lang="en-US" sz="3200" dirty="0">
              <a:latin typeface="Arial Narrow" pitchFamily="34" charset="0"/>
            </a:endParaRPr>
          </a:p>
        </p:txBody>
      </p:sp>
      <p:sp>
        <p:nvSpPr>
          <p:cNvPr id="35847" name="Rectangle 18" descr="White marble"/>
          <p:cNvSpPr>
            <a:spLocks noChangeArrowheads="1"/>
          </p:cNvSpPr>
          <p:nvPr/>
        </p:nvSpPr>
        <p:spPr bwMode="auto">
          <a:xfrm>
            <a:off x="971550" y="4510088"/>
            <a:ext cx="6696075" cy="935037"/>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GB" sz="3200" dirty="0">
                <a:latin typeface="Arial Narrow" pitchFamily="34" charset="0"/>
                <a:sym typeface="Wingdings" pitchFamily="2" charset="2"/>
              </a:rPr>
              <a:t>Figures/Tables (your data)</a:t>
            </a:r>
            <a:endParaRPr lang="en-US" sz="3200" dirty="0">
              <a:latin typeface="Arial Narrow" pitchFamily="34" charset="0"/>
            </a:endParaRPr>
          </a:p>
        </p:txBody>
      </p:sp>
      <p:sp>
        <p:nvSpPr>
          <p:cNvPr id="35848" name="Text Box 19" descr="White marble"/>
          <p:cNvSpPr txBox="1">
            <a:spLocks noChangeArrowheads="1"/>
          </p:cNvSpPr>
          <p:nvPr/>
        </p:nvSpPr>
        <p:spPr bwMode="auto">
          <a:xfrm>
            <a:off x="4427538" y="3213100"/>
            <a:ext cx="2135187"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en-GB" sz="3200" dirty="0">
                <a:latin typeface="Arial Narrow" pitchFamily="34" charset="0"/>
              </a:rPr>
              <a:t>Introduction</a:t>
            </a:r>
            <a:endParaRPr lang="en-US" sz="3200" dirty="0">
              <a:latin typeface="Arial Narrow" pitchFamily="34" charset="0"/>
            </a:endParaRPr>
          </a:p>
        </p:txBody>
      </p:sp>
      <p:sp>
        <p:nvSpPr>
          <p:cNvPr id="35849" name="Text Box 20" descr="White marble"/>
          <p:cNvSpPr txBox="1">
            <a:spLocks noChangeArrowheads="1"/>
          </p:cNvSpPr>
          <p:nvPr/>
        </p:nvSpPr>
        <p:spPr bwMode="auto">
          <a:xfrm>
            <a:off x="2987675" y="2565400"/>
            <a:ext cx="2749550" cy="588963"/>
          </a:xfrm>
          <a:prstGeom prst="rect">
            <a:avLst/>
          </a:prstGeom>
          <a:solidFill>
            <a:schemeClr val="accent1"/>
          </a:solidFill>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en-GB" sz="3200" dirty="0">
                <a:latin typeface="Arial Narrow" pitchFamily="34" charset="0"/>
              </a:rPr>
              <a:t>Title &amp; Abstract </a:t>
            </a:r>
            <a:endParaRPr lang="en-US" sz="3200" dirty="0">
              <a:latin typeface="Arial Narrow" pitchFamily="34" charset="0"/>
            </a:endParaRPr>
          </a:p>
        </p:txBody>
      </p:sp>
      <p:sp>
        <p:nvSpPr>
          <p:cNvPr id="35850" name="Up Arrow 12"/>
          <p:cNvSpPr>
            <a:spLocks noChangeArrowheads="1"/>
          </p:cNvSpPr>
          <p:nvPr/>
        </p:nvSpPr>
        <p:spPr bwMode="auto">
          <a:xfrm>
            <a:off x="8172450" y="2565400"/>
            <a:ext cx="431800" cy="2879725"/>
          </a:xfrm>
          <a:prstGeom prst="upArrow">
            <a:avLst>
              <a:gd name="adj1" fmla="val 50000"/>
              <a:gd name="adj2" fmla="val 50018"/>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endParaRPr lang="en-US"/>
          </a:p>
        </p:txBody>
      </p:sp>
      <p:sp>
        <p:nvSpPr>
          <p:cNvPr id="14" name="Title 13"/>
          <p:cNvSpPr>
            <a:spLocks noGrp="1"/>
          </p:cNvSpPr>
          <p:nvPr>
            <p:ph type="title"/>
          </p:nvPr>
        </p:nvSpPr>
        <p:spPr>
          <a:xfrm>
            <a:off x="428596" y="642918"/>
            <a:ext cx="8534400" cy="1306488"/>
          </a:xfrm>
        </p:spPr>
        <p:txBody>
          <a:bodyPr>
            <a:noAutofit/>
          </a:bodyPr>
          <a:lstStyle/>
          <a:p>
            <a:r>
              <a:rPr lang="en-GB" dirty="0"/>
              <a:t>The process of writing – building the article</a:t>
            </a:r>
            <a:br>
              <a:rPr lang="en-GB" b="1" dirty="0">
                <a:solidFill>
                  <a:schemeClr val="accent4">
                    <a:lumMod val="75000"/>
                  </a:schemeClr>
                </a:solidFill>
              </a:rPr>
            </a:br>
            <a:endParaRPr lang="en-GB" b="1" dirty="0">
              <a:solidFill>
                <a:schemeClr val="accent4">
                  <a:lumMod val="75000"/>
                </a:schemeClr>
              </a:solidFill>
            </a:endParaRPr>
          </a:p>
        </p:txBody>
      </p:sp>
      <p:sp>
        <p:nvSpPr>
          <p:cNvPr id="11" name="TextBox 10"/>
          <p:cNvSpPr txBox="1"/>
          <p:nvPr/>
        </p:nvSpPr>
        <p:spPr>
          <a:xfrm>
            <a:off x="428596" y="6000768"/>
            <a:ext cx="1928826" cy="369332"/>
          </a:xfrm>
          <a:prstGeom prst="rect">
            <a:avLst/>
          </a:prstGeom>
          <a:noFill/>
        </p:spPr>
        <p:txBody>
          <a:bodyPr wrap="square" rtlCol="0">
            <a:spAutoFit/>
          </a:bodyPr>
          <a:lstStyle/>
          <a:p>
            <a:r>
              <a:rPr lang="sr-Latn-RS" i="1" dirty="0"/>
              <a:t>IMRAD structure </a:t>
            </a:r>
            <a:endParaRPr lang="en-US" i="1" dirty="0"/>
          </a:p>
        </p:txBody>
      </p:sp>
    </p:spTree>
    <p:extLst>
      <p:ext uri="{BB962C8B-B14F-4D97-AF65-F5344CB8AC3E}">
        <p14:creationId xmlns:p14="http://schemas.microsoft.com/office/powerpoint/2010/main" val="25481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8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animBg="1"/>
      <p:bldP spid="35848" grpId="0" animBg="1"/>
      <p:bldP spid="35849" grpId="0" animBg="1"/>
      <p:bldP spid="358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urnalFinder1.jpg"/>
          <p:cNvPicPr>
            <a:picLocks noChangeAspect="1"/>
          </p:cNvPicPr>
          <p:nvPr/>
        </p:nvPicPr>
        <p:blipFill>
          <a:blip r:embed="rId2"/>
          <a:stretch>
            <a:fillRect/>
          </a:stretch>
        </p:blipFill>
        <p:spPr>
          <a:xfrm>
            <a:off x="179511" y="92762"/>
            <a:ext cx="8931007" cy="67652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285728"/>
            <a:ext cx="8229600" cy="4525963"/>
          </a:xfrm>
        </p:spPr>
        <p:txBody>
          <a:bodyPr/>
          <a:lstStyle/>
          <a:p>
            <a:r>
              <a:rPr lang="en-US" dirty="0">
                <a:latin typeface="Cambria" pitchFamily="18" charset="0"/>
              </a:rPr>
              <a:t>S</a:t>
            </a:r>
            <a:r>
              <a:rPr lang="sr-Latn-RS" dirty="0">
                <a:latin typeface="Cambria" pitchFamily="18" charset="0"/>
              </a:rPr>
              <a:t>tudent</a:t>
            </a:r>
            <a:r>
              <a:rPr lang="en-US" dirty="0">
                <a:latin typeface="Cambria" pitchFamily="18" charset="0"/>
              </a:rPr>
              <a:t>s’ Journals</a:t>
            </a:r>
            <a:r>
              <a:rPr lang="sr-Latn-RS" dirty="0">
                <a:latin typeface="Cambria" pitchFamily="18" charset="0"/>
              </a:rPr>
              <a:t> </a:t>
            </a:r>
            <a:endParaRPr lang="en-US" dirty="0">
              <a:latin typeface="Cambria" pitchFamily="18" charset="0"/>
            </a:endParaRPr>
          </a:p>
        </p:txBody>
      </p:sp>
      <p:pic>
        <p:nvPicPr>
          <p:cNvPr id="4" name="Picture 3" descr="B8cwdNmIIAAuHzv.jpg"/>
          <p:cNvPicPr>
            <a:picLocks noChangeAspect="1"/>
          </p:cNvPicPr>
          <p:nvPr/>
        </p:nvPicPr>
        <p:blipFill>
          <a:blip r:embed="rId2"/>
          <a:stretch>
            <a:fillRect/>
          </a:stretch>
        </p:blipFill>
        <p:spPr>
          <a:xfrm>
            <a:off x="571472" y="3643314"/>
            <a:ext cx="2143443" cy="3025827"/>
          </a:xfrm>
          <a:prstGeom prst="rect">
            <a:avLst/>
          </a:prstGeom>
        </p:spPr>
      </p:pic>
      <p:pic>
        <p:nvPicPr>
          <p:cNvPr id="5" name="Picture 4" descr="BosaKsDCEAERZdO.png"/>
          <p:cNvPicPr>
            <a:picLocks noChangeAspect="1"/>
          </p:cNvPicPr>
          <p:nvPr/>
        </p:nvPicPr>
        <p:blipFill>
          <a:blip r:embed="rId3"/>
          <a:stretch>
            <a:fillRect/>
          </a:stretch>
        </p:blipFill>
        <p:spPr>
          <a:xfrm>
            <a:off x="6000760" y="500042"/>
            <a:ext cx="2723275" cy="3524238"/>
          </a:xfrm>
          <a:prstGeom prst="rect">
            <a:avLst/>
          </a:prstGeom>
        </p:spPr>
      </p:pic>
      <p:pic>
        <p:nvPicPr>
          <p:cNvPr id="6" name="Picture 5" descr="EJBM 27.2 Cover.PNG"/>
          <p:cNvPicPr>
            <a:picLocks noChangeAspect="1"/>
          </p:cNvPicPr>
          <p:nvPr/>
        </p:nvPicPr>
        <p:blipFill>
          <a:blip r:embed="rId4" cstate="print"/>
          <a:stretch>
            <a:fillRect/>
          </a:stretch>
        </p:blipFill>
        <p:spPr>
          <a:xfrm>
            <a:off x="3428992" y="1928802"/>
            <a:ext cx="2041823" cy="2643158"/>
          </a:xfrm>
          <a:prstGeom prst="rect">
            <a:avLst/>
          </a:prstGeom>
        </p:spPr>
      </p:pic>
      <p:pic>
        <p:nvPicPr>
          <p:cNvPr id="7" name="Picture 6" descr="index.png"/>
          <p:cNvPicPr>
            <a:picLocks noChangeAspect="1"/>
          </p:cNvPicPr>
          <p:nvPr/>
        </p:nvPicPr>
        <p:blipFill>
          <a:blip r:embed="rId5"/>
          <a:stretch>
            <a:fillRect/>
          </a:stretch>
        </p:blipFill>
        <p:spPr>
          <a:xfrm>
            <a:off x="6357950" y="4500570"/>
            <a:ext cx="2143125" cy="2143125"/>
          </a:xfrm>
          <a:prstGeom prst="rect">
            <a:avLst/>
          </a:prstGeom>
        </p:spPr>
      </p:pic>
      <p:pic>
        <p:nvPicPr>
          <p:cNvPr id="8" name="Picture 7" descr="ipVFTtYJ.png"/>
          <p:cNvPicPr>
            <a:picLocks noChangeAspect="1"/>
          </p:cNvPicPr>
          <p:nvPr/>
        </p:nvPicPr>
        <p:blipFill>
          <a:blip r:embed="rId6"/>
          <a:stretch>
            <a:fillRect/>
          </a:stretch>
        </p:blipFill>
        <p:spPr>
          <a:xfrm>
            <a:off x="357158" y="1000108"/>
            <a:ext cx="2428892" cy="24288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539552" y="1203813"/>
            <a:ext cx="2685733" cy="974051"/>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5352906" y="1160754"/>
            <a:ext cx="3238788" cy="1131735"/>
          </a:xfrm>
          <a:prstGeom prst="rect">
            <a:avLst/>
          </a:prstGeom>
          <a:noFill/>
          <a:ln w="9525">
            <a:noFill/>
            <a:miter lim="800000"/>
            <a:headEnd/>
            <a:tailEnd/>
          </a:ln>
          <a:effectLst/>
        </p:spPr>
      </p:pic>
      <p:sp>
        <p:nvSpPr>
          <p:cNvPr id="6" name="TextBox 5"/>
          <p:cNvSpPr txBox="1"/>
          <p:nvPr/>
        </p:nvSpPr>
        <p:spPr>
          <a:xfrm>
            <a:off x="0" y="83403"/>
            <a:ext cx="9525000"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Cambria" pitchFamily="18" charset="0"/>
              </a:rPr>
              <a:t>Two Main Academic Literature Collections</a:t>
            </a:r>
            <a:endParaRPr lang="sr-Latn-CS" sz="2400" b="1" dirty="0">
              <a:solidFill>
                <a:schemeClr val="tx1">
                  <a:lumMod val="75000"/>
                  <a:lumOff val="25000"/>
                </a:schemeClr>
              </a:solidFill>
              <a:latin typeface="Cambria" pitchFamily="18" charset="0"/>
            </a:endParaRPr>
          </a:p>
          <a:p>
            <a:pPr algn="ctr"/>
            <a:endParaRPr lang="sr-Latn-CS" sz="2400" b="1" dirty="0">
              <a:solidFill>
                <a:schemeClr val="tx1">
                  <a:lumMod val="75000"/>
                  <a:lumOff val="25000"/>
                </a:schemeClr>
              </a:solidFill>
            </a:endParaRPr>
          </a:p>
        </p:txBody>
      </p:sp>
      <p:cxnSp>
        <p:nvCxnSpPr>
          <p:cNvPr id="9" name="Straight Arrow Connector 8"/>
          <p:cNvCxnSpPr/>
          <p:nvPr/>
        </p:nvCxnSpPr>
        <p:spPr>
          <a:xfrm rot="10800000" flipV="1">
            <a:off x="2590800" y="457201"/>
            <a:ext cx="533400" cy="3048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19800" y="457200"/>
            <a:ext cx="533400" cy="30480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 y="1066800"/>
            <a:ext cx="3581400" cy="15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57800" y="1066800"/>
            <a:ext cx="3429000" cy="15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srcRect/>
          <a:stretch>
            <a:fillRect/>
          </a:stretch>
        </p:blipFill>
        <p:spPr bwMode="auto">
          <a:xfrm>
            <a:off x="128821" y="2575322"/>
            <a:ext cx="9015179" cy="4310062"/>
          </a:xfrm>
          <a:prstGeom prst="rect">
            <a:avLst/>
          </a:prstGeom>
          <a:noFill/>
          <a:ln w="9525">
            <a:noFill/>
            <a:miter lim="800000"/>
            <a:headEnd/>
            <a:tailEnd/>
          </a:ln>
          <a:effectLst/>
        </p:spPr>
      </p:pic>
      <p:sp>
        <p:nvSpPr>
          <p:cNvPr id="21" name="TextBox 20"/>
          <p:cNvSpPr txBox="1"/>
          <p:nvPr/>
        </p:nvSpPr>
        <p:spPr>
          <a:xfrm>
            <a:off x="152400" y="742890"/>
            <a:ext cx="4038600" cy="400110"/>
          </a:xfrm>
          <a:prstGeom prst="rect">
            <a:avLst/>
          </a:prstGeom>
          <a:noFill/>
        </p:spPr>
        <p:txBody>
          <a:bodyPr wrap="square" rtlCol="0">
            <a:spAutoFit/>
          </a:bodyPr>
          <a:lstStyle/>
          <a:p>
            <a:r>
              <a:rPr lang="en-US" sz="2000" b="1" dirty="0">
                <a:latin typeface="Cambria" pitchFamily="18" charset="0"/>
              </a:rPr>
              <a:t>Web of Science </a:t>
            </a:r>
            <a:r>
              <a:rPr lang="sr-Latn-CS" sz="2000" b="1" dirty="0">
                <a:latin typeface="Cambria" pitchFamily="18" charset="0"/>
              </a:rPr>
              <a:t> (Impact Factor)</a:t>
            </a:r>
            <a:endParaRPr lang="en-US" sz="2000" dirty="0">
              <a:latin typeface="Cambria" pitchFamily="18" charset="0"/>
            </a:endParaRPr>
          </a:p>
        </p:txBody>
      </p:sp>
      <p:sp>
        <p:nvSpPr>
          <p:cNvPr id="23" name="TextBox 22"/>
          <p:cNvSpPr txBox="1"/>
          <p:nvPr/>
        </p:nvSpPr>
        <p:spPr>
          <a:xfrm>
            <a:off x="5181600" y="685800"/>
            <a:ext cx="4038600" cy="677108"/>
          </a:xfrm>
          <a:prstGeom prst="rect">
            <a:avLst/>
          </a:prstGeom>
          <a:noFill/>
        </p:spPr>
        <p:txBody>
          <a:bodyPr wrap="square" rtlCol="0">
            <a:spAutoFit/>
          </a:bodyPr>
          <a:lstStyle/>
          <a:p>
            <a:r>
              <a:rPr lang="en-US" sz="2000" b="1" dirty="0">
                <a:latin typeface="Cambria" pitchFamily="18" charset="0"/>
              </a:rPr>
              <a:t>Scopus Databases</a:t>
            </a:r>
            <a:r>
              <a:rPr lang="sr-Latn-CS" sz="2000" b="1" dirty="0">
                <a:latin typeface="Cambria" pitchFamily="18" charset="0"/>
              </a:rPr>
              <a:t> (CiteScore)</a:t>
            </a:r>
            <a:endParaRPr lang="en-US" sz="2000" b="1" dirty="0">
              <a:latin typeface="Cambria" pitchFamily="18" charset="0"/>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1219200"/>
            <a:ext cx="9144000" cy="5638800"/>
          </a:xfrm>
          <a:prstGeom prst="rect">
            <a:avLst/>
          </a:prstGeom>
          <a:noFill/>
          <a:ln w="9525">
            <a:noFill/>
            <a:miter lim="800000"/>
            <a:headEnd/>
            <a:tailEnd/>
          </a:ln>
          <a:effectLst/>
        </p:spPr>
      </p:pic>
      <p:grpSp>
        <p:nvGrpSpPr>
          <p:cNvPr id="2" name="Group 8"/>
          <p:cNvGrpSpPr/>
          <p:nvPr/>
        </p:nvGrpSpPr>
        <p:grpSpPr>
          <a:xfrm>
            <a:off x="762000" y="228600"/>
            <a:ext cx="7391400" cy="838200"/>
            <a:chOff x="762000" y="228600"/>
            <a:chExt cx="7391400" cy="838200"/>
          </a:xfrm>
        </p:grpSpPr>
        <p:sp>
          <p:nvSpPr>
            <p:cNvPr id="8" name="Rectangle 7"/>
            <p:cNvSpPr/>
            <p:nvPr/>
          </p:nvSpPr>
          <p:spPr>
            <a:xfrm>
              <a:off x="914400" y="228600"/>
              <a:ext cx="7239000" cy="8382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282714"/>
              <a:ext cx="7391400" cy="707886"/>
            </a:xfrm>
            <a:prstGeom prst="rect">
              <a:avLst/>
            </a:prstGeom>
            <a:noFill/>
          </p:spPr>
          <p:txBody>
            <a:bodyPr wrap="square" rtlCol="0">
              <a:spAutoFit/>
            </a:bodyPr>
            <a:lstStyle/>
            <a:p>
              <a:pPr algn="ctr"/>
              <a:r>
                <a:rPr lang="en-US" sz="4000" b="1" dirty="0">
                  <a:solidFill>
                    <a:schemeClr val="tx1">
                      <a:lumMod val="75000"/>
                      <a:lumOff val="25000"/>
                    </a:schemeClr>
                  </a:solidFill>
                  <a:latin typeface="Cambria" pitchFamily="18" charset="0"/>
                </a:rPr>
                <a:t>IMPACT FACTOR</a:t>
              </a:r>
            </a:p>
          </p:txBody>
        </p:sp>
      </p:grpSp>
      <p:grpSp>
        <p:nvGrpSpPr>
          <p:cNvPr id="3" name="Group 11"/>
          <p:cNvGrpSpPr/>
          <p:nvPr/>
        </p:nvGrpSpPr>
        <p:grpSpPr>
          <a:xfrm>
            <a:off x="914400" y="1447800"/>
            <a:ext cx="7315200" cy="914400"/>
            <a:chOff x="914400" y="1447800"/>
            <a:chExt cx="7315200" cy="914400"/>
          </a:xfrm>
        </p:grpSpPr>
        <p:sp>
          <p:nvSpPr>
            <p:cNvPr id="11" name="Rectangle 10"/>
            <p:cNvSpPr/>
            <p:nvPr/>
          </p:nvSpPr>
          <p:spPr>
            <a:xfrm>
              <a:off x="914400" y="1447800"/>
              <a:ext cx="7315200" cy="914400"/>
            </a:xfrm>
            <a:prstGeom prst="rect">
              <a:avLst/>
            </a:prstGeom>
            <a:solidFill>
              <a:schemeClr val="tx1">
                <a:lumMod val="65000"/>
                <a:lumOff val="3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1563469"/>
              <a:ext cx="7239000" cy="646331"/>
            </a:xfrm>
            <a:prstGeom prst="rect">
              <a:avLst/>
            </a:prstGeom>
            <a:noFill/>
          </p:spPr>
          <p:txBody>
            <a:bodyPr wrap="square" rtlCol="0">
              <a:spAutoFit/>
            </a:bodyPr>
            <a:lstStyle/>
            <a:p>
              <a:r>
                <a:rPr lang="en-US" altLang="zh-CN" i="1" dirty="0">
                  <a:solidFill>
                    <a:schemeClr val="bg1"/>
                  </a:solidFill>
                  <a:latin typeface="Cambria" pitchFamily="18" charset="0"/>
                </a:rPr>
                <a:t>a measure reflecting the yearly average number of citations to recent articles published in that journal</a:t>
              </a:r>
              <a:endParaRPr lang="en-US" i="1" dirty="0">
                <a:solidFill>
                  <a:schemeClr val="bg1"/>
                </a:solidFill>
                <a:latin typeface="Cambria"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nature.com/polopoly_fs/7.41050.1481631459!/image/nature-citescore-8-dec-2016.jpg_gen/derivatives/landscape_630/nature-citescore-8-dec-2016.jpg"/>
          <p:cNvPicPr/>
          <p:nvPr/>
        </p:nvPicPr>
        <p:blipFill>
          <a:blip r:embed="rId2">
            <a:clrChange>
              <a:clrFrom>
                <a:srgbClr val="F5F2EB"/>
              </a:clrFrom>
              <a:clrTo>
                <a:srgbClr val="F5F2EB">
                  <a:alpha val="0"/>
                </a:srgbClr>
              </a:clrTo>
            </a:clrChange>
          </a:blip>
          <a:srcRect/>
          <a:stretch>
            <a:fillRect/>
          </a:stretch>
        </p:blipFill>
        <p:spPr bwMode="auto">
          <a:xfrm>
            <a:off x="395536" y="188640"/>
            <a:ext cx="8172400" cy="6453336"/>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906</Words>
  <Application>Microsoft Office PowerPoint</Application>
  <PresentationFormat>On-screen Show (4:3)</PresentationFormat>
  <Paragraphs>119</Paragraphs>
  <Slides>36</Slides>
  <Notes>11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宋体</vt:lpstr>
      <vt:lpstr>Arial</vt:lpstr>
      <vt:lpstr>Arial Narrow</vt:lpstr>
      <vt:lpstr>Calibri</vt:lpstr>
      <vt:lpstr>Cambria</vt:lpstr>
      <vt:lpstr>Wingdings</vt:lpstr>
      <vt:lpstr>Wingdings 2</vt:lpstr>
      <vt:lpstr>Office Theme</vt:lpstr>
      <vt:lpstr>NOBODY  WANTS  TO  BE  A  COPYCAT</vt:lpstr>
      <vt:lpstr>PowerPoint Presentation</vt:lpstr>
      <vt:lpstr>PowerPoint Presentation</vt:lpstr>
      <vt:lpstr>The process of writing – building the article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Smiljana</cp:lastModifiedBy>
  <cp:revision>63</cp:revision>
  <dcterms:created xsi:type="dcterms:W3CDTF">2017-03-04T15:32:50Z</dcterms:created>
  <dcterms:modified xsi:type="dcterms:W3CDTF">2017-10-20T20:06:32Z</dcterms:modified>
</cp:coreProperties>
</file>